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  <p:sldMasterId id="2147483675" r:id="rId3"/>
    <p:sldMasterId id="2147483676" r:id="rId4"/>
    <p:sldMasterId id="2147483677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F6F08D6-B2D6-4319-A54E-0D3822EEB2CD}">
  <a:tblStyle styleId="{CF6F08D6-B2D6-4319-A54E-0D3822EEB2C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85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3794" name="Shape 8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158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2226" name="Shape 1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16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4274" name="Shape 16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17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6322" name="Shape 1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18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8370" name="Shape 19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19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60418" name="Shape 1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20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62466" name="Shape 20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22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64514" name="Shape 22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22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66562" name="Shape 2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23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68610" name="Shape 2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25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70658" name="Shape 2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91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5842" name="Shape 9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=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27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72706" name="Shape 27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7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29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74754" name="Shape 2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7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29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76802" name="Shape 30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30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78850" name="Shape 3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31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80898" name="Shape 3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325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82946" name="Shape 3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33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84994" name="Shape 3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34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87042" name="Shape 3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hape 35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89090" name="Shape 3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hape 35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91138" name="Shape 3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0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7890" name="Shape 10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hape 366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93186" name="Shape 36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13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39938" name="Shape 11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19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1986" name="Shape 12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=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27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4034" name="Shape 1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=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34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6082" name="Shape 1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=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42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48130" name="Shape 14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150"/>
          <p:cNvSpPr>
            <a:spLocks noGrp="1" noRot="1" noChangeAspect="1"/>
          </p:cNvSpPr>
          <p:nvPr>
            <p:ph type="sldImg" idx="2"/>
          </p:nvPr>
        </p:nvSpPr>
        <p:spPr>
          <a:noFill/>
          <a:ln/>
        </p:spPr>
      </p:sp>
      <p:sp>
        <p:nvSpPr>
          <p:cNvPr id="50178" name="Shape 1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3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8195" name="Shape 24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4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5363" name="Shape 4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5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2531" name="Shape 6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ru/dok/fz/obr/39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du.ru/db-mon/mo/Data/d_11/m1975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ale@iprmedia.r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il@iprbookshop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79"/>
          <p:cNvSpPr txBox="1">
            <a:spLocks noChangeArrowheads="1"/>
          </p:cNvSpPr>
          <p:nvPr/>
        </p:nvSpPr>
        <p:spPr bwMode="auto">
          <a:xfrm>
            <a:off x="3921125" y="1196975"/>
            <a:ext cx="4770438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algn="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Электронно-библиотечная система IPRbooks: </a:t>
            </a:r>
          </a:p>
          <a:p>
            <a:pPr algn="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</p:txBody>
      </p:sp>
      <p:sp>
        <p:nvSpPr>
          <p:cNvPr id="32771" name="Shape 80"/>
          <p:cNvSpPr txBox="1">
            <a:spLocks noChangeArrowheads="1"/>
          </p:cNvSpPr>
          <p:nvPr/>
        </p:nvSpPr>
        <p:spPr bwMode="auto">
          <a:xfrm>
            <a:off x="4359275" y="3249613"/>
            <a:ext cx="442753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r>
              <a:rPr lang="ru-RU" sz="2400" b="1">
                <a:solidFill>
                  <a:srgbClr val="274E13"/>
                </a:solidFill>
              </a:rPr>
              <a:t>Докладчик : </a:t>
            </a:r>
          </a:p>
          <a:p>
            <a:pPr algn="r"/>
            <a:r>
              <a:rPr lang="ru-RU" sz="2400" b="1">
                <a:solidFill>
                  <a:srgbClr val="274E13"/>
                </a:solidFill>
              </a:rPr>
              <a:t> </a:t>
            </a:r>
            <a:r>
              <a:rPr lang="ru-RU" sz="2400" b="1"/>
              <a:t>Елгаева Марина Юрьевна,</a:t>
            </a:r>
          </a:p>
          <a:p>
            <a:pPr algn="r"/>
            <a:r>
              <a:rPr lang="ru-RU" sz="2400" b="1"/>
              <a:t>Директор по рекламе и PR</a:t>
            </a:r>
          </a:p>
          <a:p>
            <a:pPr algn="r"/>
            <a:r>
              <a:rPr lang="ru-RU" sz="2400" b="1"/>
              <a:t>ООО “Ай Пи Эр Медиа”</a:t>
            </a:r>
          </a:p>
        </p:txBody>
      </p:sp>
      <p:pic>
        <p:nvPicPr>
          <p:cNvPr id="32772" name="Shape 8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hape 82"/>
          <p:cNvSpPr txBox="1">
            <a:spLocks noChangeArrowheads="1"/>
          </p:cNvSpPr>
          <p:nvPr/>
        </p:nvSpPr>
        <p:spPr bwMode="auto">
          <a:xfrm>
            <a:off x="144463" y="3976688"/>
            <a:ext cx="46116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ru-RU" b="1">
                <a:solidFill>
                  <a:srgbClr val="274E13"/>
                </a:solidFill>
              </a:rPr>
              <a:t>Докладчик : </a:t>
            </a:r>
          </a:p>
          <a:p>
            <a:r>
              <a:rPr lang="ru-RU" b="1"/>
              <a:t>Сергей Иванов,</a:t>
            </a:r>
          </a:p>
          <a:p>
            <a:r>
              <a:rPr lang="ru-RU" b="1"/>
              <a:t>коммерческий директор ООО “Ай Пи Эр Медиа”</a:t>
            </a:r>
          </a:p>
        </p:txBody>
      </p:sp>
      <p:sp>
        <p:nvSpPr>
          <p:cNvPr id="32774" name="Shape 83"/>
          <p:cNvSpPr txBox="1">
            <a:spLocks noChangeArrowheads="1"/>
          </p:cNvSpPr>
          <p:nvPr/>
        </p:nvSpPr>
        <p:spPr bwMode="auto">
          <a:xfrm>
            <a:off x="185738" y="1150938"/>
            <a:ext cx="4427537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r>
              <a:rPr lang="ru-RU" sz="2400" b="1">
                <a:solidFill>
                  <a:srgbClr val="E54925"/>
                </a:solidFill>
              </a:rPr>
              <a:t>Специализированный семинар: </a:t>
            </a:r>
          </a:p>
          <a:p>
            <a:pPr algn="r"/>
            <a:r>
              <a:rPr lang="ru-RU" sz="2400" b="1">
                <a:solidFill>
                  <a:srgbClr val="E54925"/>
                </a:solidFill>
              </a:rPr>
              <a:t>“Издательская и полиграфическая деятельность вуза” </a:t>
            </a:r>
          </a:p>
          <a:p>
            <a:pPr algn="r"/>
            <a:r>
              <a:rPr lang="ru-RU" sz="2400" b="1">
                <a:solidFill>
                  <a:srgbClr val="E54925"/>
                </a:solidFill>
              </a:rPr>
              <a:t>18-20 декабря 2014г.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153"/>
          <p:cNvSpPr txBox="1">
            <a:spLocks noChangeArrowheads="1"/>
          </p:cNvSpPr>
          <p:nvPr/>
        </p:nvSpPr>
        <p:spPr bwMode="auto">
          <a:xfrm>
            <a:off x="1254125" y="198438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51202" name="Shape 154"/>
          <p:cNvSpPr txBox="1">
            <a:spLocks noGrp="1"/>
          </p:cNvSpPr>
          <p:nvPr>
            <p:ph type="title"/>
          </p:nvPr>
        </p:nvSpPr>
        <p:spPr>
          <a:xfrm>
            <a:off x="3173413" y="101600"/>
            <a:ext cx="4237037" cy="492125"/>
          </a:xfrm>
        </p:spPr>
        <p:txBody>
          <a:bodyPr/>
          <a:lstStyle/>
          <a:p>
            <a:pPr marL="457200" indent="-342900" algn="ctr" eaLnBrk="1" hangingPunct="1">
              <a:lnSpc>
                <a:spcPct val="115000"/>
              </a:lnSpc>
              <a:spcBef>
                <a:spcPct val="0"/>
              </a:spcBef>
              <a:buClr>
                <a:srgbClr val="38761D"/>
              </a:buClr>
              <a:buSzTx/>
              <a:buFontTx/>
              <a:buAutoNum type="arabicPeriod" startAt="2"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Издательские коллекции  </a:t>
            </a:r>
          </a:p>
        </p:txBody>
      </p:sp>
      <p:sp>
        <p:nvSpPr>
          <p:cNvPr id="51203" name="Shape 155"/>
          <p:cNvSpPr txBox="1">
            <a:spLocks noChangeArrowheads="1"/>
          </p:cNvSpPr>
          <p:nvPr/>
        </p:nvSpPr>
        <p:spPr bwMode="auto">
          <a:xfrm>
            <a:off x="271463" y="827088"/>
            <a:ext cx="38782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/>
          </a:p>
        </p:txBody>
      </p:sp>
      <p:pic>
        <p:nvPicPr>
          <p:cNvPr id="51204" name="Shape 15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674688"/>
            <a:ext cx="8431213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61"/>
          <p:cNvSpPr txBox="1">
            <a:spLocks noChangeArrowheads="1"/>
          </p:cNvSpPr>
          <p:nvPr/>
        </p:nvSpPr>
        <p:spPr bwMode="auto">
          <a:xfrm>
            <a:off x="1254125" y="198438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53250" name="Shape 162"/>
          <p:cNvSpPr txBox="1">
            <a:spLocks noGrp="1"/>
          </p:cNvSpPr>
          <p:nvPr>
            <p:ph type="title"/>
          </p:nvPr>
        </p:nvSpPr>
        <p:spPr>
          <a:xfrm>
            <a:off x="2960688" y="101600"/>
            <a:ext cx="5075237" cy="576263"/>
          </a:xfrm>
        </p:spPr>
        <p:txBody>
          <a:bodyPr/>
          <a:lstStyle/>
          <a:p>
            <a:pPr marL="457200" indent="-342900" eaLnBrk="1" hangingPunct="1">
              <a:lnSpc>
                <a:spcPct val="115000"/>
              </a:lnSpc>
              <a:spcBef>
                <a:spcPct val="0"/>
              </a:spcBef>
              <a:buClr>
                <a:srgbClr val="38761D"/>
              </a:buClr>
              <a:buSzTx/>
              <a:buFontTx/>
              <a:buAutoNum type="arabicPeriod" startAt="3"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Специализированные  коллекции </a:t>
            </a:r>
          </a:p>
        </p:txBody>
      </p:sp>
      <p:sp>
        <p:nvSpPr>
          <p:cNvPr id="53251" name="Shape 163"/>
          <p:cNvSpPr txBox="1">
            <a:spLocks noChangeArrowheads="1"/>
          </p:cNvSpPr>
          <p:nvPr/>
        </p:nvSpPr>
        <p:spPr bwMode="auto">
          <a:xfrm>
            <a:off x="271463" y="827088"/>
            <a:ext cx="38782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/>
          </a:p>
        </p:txBody>
      </p:sp>
      <p:pic>
        <p:nvPicPr>
          <p:cNvPr id="53252" name="Shape 16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" y="827088"/>
            <a:ext cx="8510588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169"/>
          <p:cNvSpPr txBox="1">
            <a:spLocks noChangeArrowheads="1"/>
          </p:cNvSpPr>
          <p:nvPr/>
        </p:nvSpPr>
        <p:spPr bwMode="auto">
          <a:xfrm>
            <a:off x="1254125" y="198438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55298" name="Shape 170"/>
          <p:cNvSpPr txBox="1">
            <a:spLocks noGrp="1"/>
          </p:cNvSpPr>
          <p:nvPr>
            <p:ph type="title"/>
          </p:nvPr>
        </p:nvSpPr>
        <p:spPr>
          <a:xfrm>
            <a:off x="3173413" y="101600"/>
            <a:ext cx="5594350" cy="66675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Сводная и</a:t>
            </a:r>
          </a:p>
        </p:txBody>
      </p:sp>
      <p:sp>
        <p:nvSpPr>
          <p:cNvPr id="55299" name="Shape 171"/>
          <p:cNvSpPr txBox="1">
            <a:spLocks noChangeArrowheads="1"/>
          </p:cNvSpPr>
          <p:nvPr/>
        </p:nvSpPr>
        <p:spPr bwMode="auto">
          <a:xfrm>
            <a:off x="271463" y="827088"/>
            <a:ext cx="38782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/>
          </a:p>
        </p:txBody>
      </p:sp>
      <p:pic>
        <p:nvPicPr>
          <p:cNvPr id="55300" name="Shape 17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613" y="101600"/>
            <a:ext cx="55943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Shape 17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1235075"/>
            <a:ext cx="56118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Shape 17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75" y="1235075"/>
            <a:ext cx="303688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Shape 175"/>
          <p:cNvSpPr txBox="1"/>
          <p:nvPr/>
        </p:nvSpPr>
        <p:spPr>
          <a:xfrm>
            <a:off x="271463" y="5484813"/>
            <a:ext cx="8496300" cy="1001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228600">
              <a:lnSpc>
                <a:spcPct val="115000"/>
              </a:lnSpc>
              <a:buClr>
                <a:srgbClr val="0000FF"/>
              </a:buClr>
            </a:pPr>
            <a:endParaRPr lang="ru-RU" sz="1100" b="1">
              <a:solidFill>
                <a:srgbClr val="0000FF"/>
              </a:solidFill>
            </a:endParaRPr>
          </a:p>
          <a:p>
            <a:pPr marL="457200" indent="-228600">
              <a:lnSpc>
                <a:spcPct val="115000"/>
              </a:lnSpc>
              <a:buClr>
                <a:srgbClr val="0000FF"/>
              </a:buClr>
              <a:buSzPct val="100000"/>
              <a:buFont typeface="Arial" charset="0"/>
              <a:buChar char="●"/>
            </a:pPr>
            <a:r>
              <a:rPr lang="ru-RU" b="1">
                <a:solidFill>
                  <a:srgbClr val="0000FF"/>
                </a:solidFill>
              </a:rPr>
              <a:t>Дополнительно к любой коллекции предоставляется  бессрочный доступ к разделу бесплатной  литературы, а также к блоку тестов  по различным направлениям обучения. </a:t>
            </a:r>
          </a:p>
          <a:p>
            <a:pPr marL="457200" indent="-228600">
              <a:lnSpc>
                <a:spcPct val="115000"/>
              </a:lnSpc>
              <a:buClr>
                <a:srgbClr val="0000FF"/>
              </a:buClr>
              <a:buSzPct val="100000"/>
              <a:buFont typeface="Arial" charset="0"/>
              <a:buChar char="●"/>
            </a:pPr>
            <a:r>
              <a:rPr lang="ru-RU" b="1">
                <a:solidFill>
                  <a:srgbClr val="0000FF"/>
                </a:solidFill>
              </a:rPr>
              <a:t>Все сервисы личного кабинета   доступны бесплатно.</a:t>
            </a:r>
          </a:p>
          <a:p>
            <a:pPr marL="457200" indent="-228600"/>
            <a:endParaRPr lang="ru-RU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180"/>
          <p:cNvSpPr txBox="1">
            <a:spLocks noGrp="1"/>
          </p:cNvSpPr>
          <p:nvPr>
            <p:ph type="subTitle" idx="1"/>
          </p:nvPr>
        </p:nvSpPr>
        <p:spPr>
          <a:xfrm>
            <a:off x="2919413" y="88900"/>
            <a:ext cx="5311775" cy="784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r>
              <a:rPr lang="ru-RU" sz="1800" b="1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Покнижное комлектование</a:t>
            </a:r>
          </a:p>
        </p:txBody>
      </p:sp>
      <p:graphicFrame>
        <p:nvGraphicFramePr>
          <p:cNvPr id="57362" name="Group 18"/>
          <p:cNvGraphicFramePr>
            <a:graphicFrameLocks noGrp="1"/>
          </p:cNvGraphicFramePr>
          <p:nvPr/>
        </p:nvGraphicFramePr>
        <p:xfrm>
          <a:off x="188913" y="654050"/>
          <a:ext cx="8832850" cy="1893888"/>
        </p:xfrm>
        <a:graphic>
          <a:graphicData uri="http://schemas.openxmlformats.org/drawingml/2006/table">
            <a:tbl>
              <a:tblPr/>
              <a:tblGrid>
                <a:gridCol w="2193925"/>
                <a:gridCol w="6638925"/>
              </a:tblGrid>
              <a:tr h="187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1505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Специализированный уникальный модуль “Раскладка изданий ЭБС IPRbooks по дисциплинам”</a:t>
                      </a:r>
                    </a:p>
                  </a:txBody>
                  <a:tcPr marL="28575" marR="28575" marT="91425" marB="914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Модуль позволяет осуществить запрос по списку дисциплин и получить подборку изданий из ЭБС IPRbooks  c учетом определенной в системе релевантности. Данное решение позволяет быстро получить информацию об изданиях ЭБС IPRbooks по интересующим дисциплинам, составлять отчеты и планы книгообеспеченности, «привязывать» издания к учебным планам и учитывать их в учебном процессе, а также осуществить целевое комплектование библиотеки. </a:t>
                      </a:r>
                    </a:p>
                  </a:txBody>
                  <a:tcPr marL="28575" marR="28575" marT="91425" marB="914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54" name="Shape 182"/>
          <p:cNvSpPr txBox="1">
            <a:spLocks noChangeArrowheads="1"/>
          </p:cNvSpPr>
          <p:nvPr/>
        </p:nvSpPr>
        <p:spPr bwMode="auto">
          <a:xfrm>
            <a:off x="447675" y="2438400"/>
            <a:ext cx="23082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  </a:t>
            </a:r>
          </a:p>
        </p:txBody>
      </p:sp>
      <p:sp>
        <p:nvSpPr>
          <p:cNvPr id="57355" name="Shape 183"/>
          <p:cNvSpPr txBox="1">
            <a:spLocks noChangeArrowheads="1"/>
          </p:cNvSpPr>
          <p:nvPr/>
        </p:nvSpPr>
        <p:spPr bwMode="auto">
          <a:xfrm>
            <a:off x="357188" y="2590800"/>
            <a:ext cx="3649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Шаг 1. Заполняем дисциплины </a:t>
            </a:r>
          </a:p>
        </p:txBody>
      </p:sp>
      <p:pic>
        <p:nvPicPr>
          <p:cNvPr id="57356" name="Shape 18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908300"/>
            <a:ext cx="3649662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Shape 18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6008688"/>
            <a:ext cx="1895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Shape 18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8450" y="3105150"/>
            <a:ext cx="49133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9" name="Shape 187"/>
          <p:cNvSpPr txBox="1">
            <a:spLocks noChangeArrowheads="1"/>
          </p:cNvSpPr>
          <p:nvPr/>
        </p:nvSpPr>
        <p:spPr bwMode="auto">
          <a:xfrm>
            <a:off x="4108450" y="2540000"/>
            <a:ext cx="45735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/>
              <a:t>2. Полученный результат с указанием изданий и ссылкой в ЭБС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192"/>
          <p:cNvSpPr txBox="1">
            <a:spLocks noChangeArrowheads="1"/>
          </p:cNvSpPr>
          <p:nvPr/>
        </p:nvSpPr>
        <p:spPr bwMode="auto">
          <a:xfrm>
            <a:off x="1160463" y="255588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59394" name="Shape 193"/>
          <p:cNvSpPr txBox="1">
            <a:spLocks noGrp="1"/>
          </p:cNvSpPr>
          <p:nvPr>
            <p:ph type="title"/>
          </p:nvPr>
        </p:nvSpPr>
        <p:spPr>
          <a:xfrm>
            <a:off x="2790825" y="150813"/>
            <a:ext cx="6435725" cy="8509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Каталог бесплатной литературы  ЭБС - </a:t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доступ к фондам публичных библиотек</a:t>
            </a:r>
          </a:p>
        </p:txBody>
      </p:sp>
      <p:sp>
        <p:nvSpPr>
          <p:cNvPr id="59395" name="Shape 194"/>
          <p:cNvSpPr txBox="1">
            <a:spLocks noChangeArrowheads="1"/>
          </p:cNvSpPr>
          <p:nvPr/>
        </p:nvSpPr>
        <p:spPr bwMode="auto">
          <a:xfrm>
            <a:off x="271463" y="827088"/>
            <a:ext cx="38782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/>
          </a:p>
        </p:txBody>
      </p:sp>
      <p:pic>
        <p:nvPicPr>
          <p:cNvPr id="59396" name="Shape 19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922338"/>
            <a:ext cx="87217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200"/>
          <p:cNvSpPr txBox="1">
            <a:spLocks noGrp="1"/>
          </p:cNvSpPr>
          <p:nvPr>
            <p:ph type="title"/>
          </p:nvPr>
        </p:nvSpPr>
        <p:spPr>
          <a:xfrm>
            <a:off x="457200" y="71438"/>
            <a:ext cx="8229600" cy="10906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2400" b="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61443" name="Shape 201"/>
          <p:cNvSpPr txBox="1">
            <a:spLocks noGrp="1"/>
          </p:cNvSpPr>
          <p:nvPr>
            <p:ph type="body" idx="1"/>
          </p:nvPr>
        </p:nvSpPr>
        <p:spPr>
          <a:xfrm>
            <a:off x="227013" y="1219200"/>
            <a:ext cx="8356600" cy="54721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1800" smtClean="0">
                <a:latin typeface="Arial" charset="0"/>
                <a:cs typeface="Arial" charset="0"/>
              </a:rPr>
              <a:t>Поля “Заглавие” и “Издательство” являются автозаполняемыми. При вводе нескольких символов система предложит варианты подобранных изданий. </a:t>
            </a:r>
          </a:p>
        </p:txBody>
      </p:sp>
      <p:sp>
        <p:nvSpPr>
          <p:cNvPr id="61444" name="Shape 202"/>
          <p:cNvSpPr txBox="1">
            <a:spLocks noChangeArrowheads="1"/>
          </p:cNvSpPr>
          <p:nvPr/>
        </p:nvSpPr>
        <p:spPr bwMode="auto">
          <a:xfrm>
            <a:off x="2487613" y="71438"/>
            <a:ext cx="54578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>
                <a:solidFill>
                  <a:srgbClr val="38761D"/>
                </a:solidFill>
              </a:rPr>
              <a:t>Пример поиска в бесплатном каталоге ЭБС IPRbooks</a:t>
            </a:r>
          </a:p>
        </p:txBody>
      </p:sp>
      <p:pic>
        <p:nvPicPr>
          <p:cNvPr id="61445" name="Shape 20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2163763"/>
            <a:ext cx="49450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Shape 20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3725" y="2074863"/>
            <a:ext cx="2495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Shape 205"/>
          <p:cNvSpPr txBox="1">
            <a:spLocks noChangeArrowheads="1"/>
          </p:cNvSpPr>
          <p:nvPr/>
        </p:nvSpPr>
        <p:spPr bwMode="auto">
          <a:xfrm>
            <a:off x="5418138" y="3906838"/>
            <a:ext cx="3008312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/>
            <a:r>
              <a:rPr lang="ru-RU" sz="1800"/>
              <a:t>Предусмотрена возможность сужения поиска по фондам или коллекциям библиотек.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210"/>
          <p:cNvSpPr txBox="1">
            <a:spLocks noGrp="1"/>
          </p:cNvSpPr>
          <p:nvPr>
            <p:ph type="title"/>
          </p:nvPr>
        </p:nvSpPr>
        <p:spPr>
          <a:xfrm>
            <a:off x="457200" y="71438"/>
            <a:ext cx="8229600" cy="10906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2400" b="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63491" name="Shape 211"/>
          <p:cNvSpPr txBox="1">
            <a:spLocks noGrp="1"/>
          </p:cNvSpPr>
          <p:nvPr>
            <p:ph type="body" idx="1"/>
          </p:nvPr>
        </p:nvSpPr>
        <p:spPr>
          <a:xfrm>
            <a:off x="227013" y="1219200"/>
            <a:ext cx="8356600" cy="54721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1800" b="1" smtClean="0">
                <a:latin typeface="Arial" charset="0"/>
                <a:cs typeface="Arial" charset="0"/>
              </a:rPr>
              <a:t>Коллекция нотных изданий крупнейших библиотек</a:t>
            </a:r>
          </a:p>
        </p:txBody>
      </p:sp>
      <p:sp>
        <p:nvSpPr>
          <p:cNvPr id="63492" name="Shape 212"/>
          <p:cNvSpPr txBox="1">
            <a:spLocks noChangeArrowheads="1"/>
          </p:cNvSpPr>
          <p:nvPr/>
        </p:nvSpPr>
        <p:spPr bwMode="auto">
          <a:xfrm>
            <a:off x="2532063" y="71438"/>
            <a:ext cx="53609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>
                <a:solidFill>
                  <a:srgbClr val="38761D"/>
                </a:solidFill>
              </a:rPr>
              <a:t>Популяризация фондов научных библиотек</a:t>
            </a:r>
          </a:p>
        </p:txBody>
      </p:sp>
      <p:pic>
        <p:nvPicPr>
          <p:cNvPr id="63493" name="Shape 2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885950"/>
            <a:ext cx="23653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Shape 21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925" y="5595938"/>
            <a:ext cx="2152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Shape 21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0" y="4262438"/>
            <a:ext cx="21050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Shape 216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1875" y="4200525"/>
            <a:ext cx="19050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Shape 217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22575" y="4557713"/>
            <a:ext cx="1905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Shape 218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33700" y="1758950"/>
            <a:ext cx="6210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223"/>
          <p:cNvSpPr txBox="1">
            <a:spLocks noGrp="1"/>
          </p:cNvSpPr>
          <p:nvPr>
            <p:ph type="title"/>
          </p:nvPr>
        </p:nvSpPr>
        <p:spPr>
          <a:xfrm>
            <a:off x="457200" y="71438"/>
            <a:ext cx="8229600" cy="10906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2400" b="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65539" name="Shape 224"/>
          <p:cNvSpPr txBox="1">
            <a:spLocks noChangeArrowheads="1"/>
          </p:cNvSpPr>
          <p:nvPr/>
        </p:nvSpPr>
        <p:spPr bwMode="auto">
          <a:xfrm>
            <a:off x="2087563" y="106363"/>
            <a:ext cx="59959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>
                <a:solidFill>
                  <a:srgbClr val="38761D"/>
                </a:solidFill>
              </a:rPr>
              <a:t>Обучающие материалы в ЭБС. Видеокурсы</a:t>
            </a:r>
          </a:p>
        </p:txBody>
      </p:sp>
      <p:pic>
        <p:nvPicPr>
          <p:cNvPr id="65540" name="Shape 22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038" y="1462088"/>
            <a:ext cx="8150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230"/>
          <p:cNvSpPr txBox="1">
            <a:spLocks noGrp="1"/>
          </p:cNvSpPr>
          <p:nvPr>
            <p:ph type="title"/>
          </p:nvPr>
        </p:nvSpPr>
        <p:spPr>
          <a:xfrm>
            <a:off x="457200" y="71438"/>
            <a:ext cx="8229600" cy="109061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2400" b="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67587" name="Shape 231"/>
          <p:cNvSpPr txBox="1">
            <a:spLocks noChangeArrowheads="1"/>
          </p:cNvSpPr>
          <p:nvPr/>
        </p:nvSpPr>
        <p:spPr bwMode="auto">
          <a:xfrm>
            <a:off x="2667000" y="71438"/>
            <a:ext cx="50117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>
                <a:solidFill>
                  <a:srgbClr val="38761D"/>
                </a:solidFill>
              </a:rPr>
              <a:t>Обучающие материалы в ЭБС. Тесты</a:t>
            </a:r>
          </a:p>
        </p:txBody>
      </p:sp>
      <p:pic>
        <p:nvPicPr>
          <p:cNvPr id="67588" name="Shape 23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3" y="1162050"/>
            <a:ext cx="8355012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219075" y="920750"/>
            <a:ext cx="8840788" cy="577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indent="457200"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>
                <a:latin typeface="Verdana" pitchFamily="34" charset="0"/>
                <a:sym typeface="Verdana" pitchFamily="34" charset="0"/>
              </a:rPr>
              <a:t>На базе «IPRbooks»</a:t>
            </a:r>
            <a:r>
              <a:rPr lang="ru-RU" sz="1600" b="1">
                <a:latin typeface="Verdana" pitchFamily="34" charset="0"/>
                <a:sym typeface="Verdana" pitchFamily="34" charset="0"/>
              </a:rPr>
              <a:t> </a:t>
            </a:r>
            <a:r>
              <a:rPr lang="ru-RU" sz="1600">
                <a:latin typeface="Verdana" pitchFamily="34" charset="0"/>
                <a:sym typeface="Verdana" pitchFamily="34" charset="0"/>
              </a:rPr>
              <a:t>формируются и развиваются единые электронные образовательные ресурсы, объединяющие литературу профильных вузов. Объединение позволяет вузам-участникам решить вопрос комплектования библиотечных фондов, обеспечить обучающихся необходимой литературой по профильным направлениям подготовки, повысить книгообеспеченность, качество учебного процесса, существенно сэкономить затраты на обеспечение доступом к ЭБС.</a:t>
            </a:r>
          </a:p>
          <a:p>
            <a:pPr indent="457200" algn="just"/>
            <a:endParaRPr lang="ru-RU" sz="1600"/>
          </a:p>
          <a:p>
            <a:pPr indent="457200"/>
            <a:endParaRPr lang="ru-RU" sz="1600"/>
          </a:p>
          <a:p>
            <a:pPr indent="457200"/>
            <a:endParaRPr lang="ru-RU" sz="1600"/>
          </a:p>
          <a:p>
            <a:pPr indent="457200"/>
            <a:endParaRPr lang="ru-RU" sz="1600"/>
          </a:p>
          <a:p>
            <a:pPr indent="457200"/>
            <a:endParaRPr lang="ru-RU" sz="1600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/>
            <a:endParaRPr lang="ru-RU" sz="1600" b="1"/>
          </a:p>
          <a:p>
            <a:pPr indent="457200" algn="just"/>
            <a:endParaRPr lang="ru-RU" sz="1600" b="1">
              <a:solidFill>
                <a:srgbClr val="38761D"/>
              </a:solidFill>
            </a:endParaRPr>
          </a:p>
          <a:p>
            <a:pPr indent="457200"/>
            <a:endParaRPr lang="ru-RU" sz="1600" b="1">
              <a:solidFill>
                <a:srgbClr val="990000"/>
              </a:solidFill>
            </a:endParaRPr>
          </a:p>
          <a:p>
            <a:pPr indent="457200"/>
            <a:endParaRPr lang="ru-RU" sz="1600" b="1">
              <a:solidFill>
                <a:srgbClr val="990000"/>
              </a:solidFill>
            </a:endParaRPr>
          </a:p>
          <a:p>
            <a:pPr indent="457200"/>
            <a:endParaRPr lang="ru-RU" sz="1600" b="1">
              <a:solidFill>
                <a:srgbClr val="990000"/>
              </a:solidFill>
            </a:endParaRPr>
          </a:p>
        </p:txBody>
      </p:sp>
      <p:sp>
        <p:nvSpPr>
          <p:cNvPr id="69634" name="Shape 238"/>
          <p:cNvSpPr txBox="1">
            <a:spLocks noGrp="1"/>
          </p:cNvSpPr>
          <p:nvPr>
            <p:ph type="title"/>
          </p:nvPr>
        </p:nvSpPr>
        <p:spPr>
          <a:xfrm>
            <a:off x="2754313" y="192088"/>
            <a:ext cx="6086475" cy="8001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46000"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2400" smtClean="0">
                <a:solidFill>
                  <a:srgbClr val="274E13"/>
                </a:solidFill>
                <a:latin typeface="Verdana" pitchFamily="34" charset="0"/>
                <a:cs typeface="Arial" charset="0"/>
                <a:sym typeface="Verdana" pitchFamily="34" charset="0"/>
              </a:rPr>
              <a:t>Специальный проект «IPRbooks»</a:t>
            </a:r>
          </a:p>
        </p:txBody>
      </p:sp>
      <p:sp>
        <p:nvSpPr>
          <p:cNvPr id="69635" name="Shape 239"/>
          <p:cNvSpPr>
            <a:spLocks noChangeArrowheads="1"/>
          </p:cNvSpPr>
          <p:nvPr/>
        </p:nvSpPr>
        <p:spPr bwMode="auto">
          <a:xfrm>
            <a:off x="5281613" y="2749550"/>
            <a:ext cx="2922587" cy="1568450"/>
          </a:xfrm>
          <a:prstGeom prst="ellipse">
            <a:avLst/>
          </a:prstGeom>
          <a:solidFill>
            <a:srgbClr val="F3F3F3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Межвузовская электронная библиотека, созданная вузами-участниками</a:t>
            </a:r>
          </a:p>
        </p:txBody>
      </p:sp>
      <p:sp>
        <p:nvSpPr>
          <p:cNvPr id="240" name="Shape 240"/>
          <p:cNvSpPr/>
          <p:nvPr/>
        </p:nvSpPr>
        <p:spPr>
          <a:xfrm>
            <a:off x="314325" y="5218113"/>
            <a:ext cx="1795463" cy="95567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/>
            <a:r>
              <a:rPr lang="ru-RU"/>
              <a:t>вуз-участник</a:t>
            </a:r>
          </a:p>
        </p:txBody>
      </p:sp>
      <p:sp>
        <p:nvSpPr>
          <p:cNvPr id="69637" name="Shape 241"/>
          <p:cNvSpPr>
            <a:spLocks noChangeArrowheads="1"/>
          </p:cNvSpPr>
          <p:nvPr/>
        </p:nvSpPr>
        <p:spPr bwMode="auto">
          <a:xfrm>
            <a:off x="3876675" y="4090988"/>
            <a:ext cx="2039938" cy="1068387"/>
          </a:xfrm>
          <a:prstGeom prst="ellipse">
            <a:avLst/>
          </a:prstGeom>
          <a:solidFill>
            <a:srgbClr val="B6D7A8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b="1"/>
              <a:t> Вуз- координатор проекта или ЭБС</a:t>
            </a:r>
          </a:p>
        </p:txBody>
      </p:sp>
      <p:sp>
        <p:nvSpPr>
          <p:cNvPr id="242" name="Shape 242"/>
          <p:cNvSpPr/>
          <p:nvPr/>
        </p:nvSpPr>
        <p:spPr>
          <a:xfrm>
            <a:off x="2473325" y="5218113"/>
            <a:ext cx="1795463" cy="95567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/>
            <a:r>
              <a:rPr lang="ru-RU"/>
              <a:t>вуз-участник</a:t>
            </a:r>
          </a:p>
        </p:txBody>
      </p:sp>
      <p:sp>
        <p:nvSpPr>
          <p:cNvPr id="69639" name="Shape 243"/>
          <p:cNvSpPr>
            <a:spLocks noChangeArrowheads="1"/>
          </p:cNvSpPr>
          <p:nvPr/>
        </p:nvSpPr>
        <p:spPr bwMode="auto">
          <a:xfrm>
            <a:off x="1531938" y="2820988"/>
            <a:ext cx="3051175" cy="149701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Платформа ЭБС IPRbooks</a:t>
            </a:r>
          </a:p>
        </p:txBody>
      </p:sp>
      <p:sp>
        <p:nvSpPr>
          <p:cNvPr id="69640" name="Shape 244"/>
          <p:cNvSpPr>
            <a:spLocks noChangeArrowheads="1"/>
          </p:cNvSpPr>
          <p:nvPr/>
        </p:nvSpPr>
        <p:spPr bwMode="auto">
          <a:xfrm>
            <a:off x="5153025" y="3736975"/>
            <a:ext cx="241300" cy="354013"/>
          </a:xfrm>
          <a:prstGeom prst="upArrow">
            <a:avLst>
              <a:gd name="adj1" fmla="val 50000"/>
              <a:gd name="adj2" fmla="val 50045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69641" name="Shape 245"/>
          <p:cNvSpPr>
            <a:spLocks noChangeArrowheads="1"/>
          </p:cNvSpPr>
          <p:nvPr/>
        </p:nvSpPr>
        <p:spPr bwMode="auto">
          <a:xfrm>
            <a:off x="4449763" y="3736975"/>
            <a:ext cx="241300" cy="354013"/>
          </a:xfrm>
          <a:prstGeom prst="upArrow">
            <a:avLst>
              <a:gd name="adj1" fmla="val 50000"/>
              <a:gd name="adj2" fmla="val 50045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46" name="Shape 246"/>
          <p:cNvSpPr/>
          <p:nvPr/>
        </p:nvSpPr>
        <p:spPr>
          <a:xfrm>
            <a:off x="7194550" y="5218113"/>
            <a:ext cx="1795463" cy="95567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pPr algn="ctr"/>
            <a:r>
              <a:rPr lang="ru-RU"/>
              <a:t>вуз-участник</a:t>
            </a:r>
          </a:p>
        </p:txBody>
      </p:sp>
      <p:sp>
        <p:nvSpPr>
          <p:cNvPr id="69643" name="Shape 247"/>
          <p:cNvSpPr>
            <a:spLocks noChangeArrowheads="1"/>
          </p:cNvSpPr>
          <p:nvPr/>
        </p:nvSpPr>
        <p:spPr bwMode="auto">
          <a:xfrm>
            <a:off x="4583113" y="3422650"/>
            <a:ext cx="692150" cy="227013"/>
          </a:xfrm>
          <a:prstGeom prst="leftArrow">
            <a:avLst>
              <a:gd name="adj1" fmla="val 50000"/>
              <a:gd name="adj2" fmla="val 50195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248" name="Shape 248"/>
          <p:cNvSpPr/>
          <p:nvPr/>
        </p:nvSpPr>
        <p:spPr>
          <a:xfrm>
            <a:off x="4924425" y="5246688"/>
            <a:ext cx="1797050" cy="898525"/>
          </a:xfrm>
          <a:prstGeom prst="ellipse">
            <a:avLst/>
          </a:prstGeom>
          <a:solidFill>
            <a:schemeClr val="accent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/>
          <a:lstStyle/>
          <a:p>
            <a:r>
              <a:rPr lang="ru-RU"/>
              <a:t>вуз-участник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88"/>
          <p:cNvSpPr txBox="1">
            <a:spLocks noChangeArrowheads="1"/>
          </p:cNvSpPr>
          <p:nvPr/>
        </p:nvSpPr>
        <p:spPr bwMode="auto">
          <a:xfrm>
            <a:off x="2579688" y="184150"/>
            <a:ext cx="48228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38761D"/>
                </a:solidFill>
              </a:rPr>
              <a:t>Законодательные основы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12738" y="849313"/>
            <a:ext cx="8418512" cy="5508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lnSpc>
                <a:spcPct val="153000"/>
              </a:lnSpc>
              <a:spcBef>
                <a:spcPts val="200"/>
              </a:spcBef>
              <a:spcAft>
                <a:spcPts val="700"/>
              </a:spcAft>
              <a:buClr>
                <a:srgbClr val="000000"/>
              </a:buClr>
              <a:buSzPct val="61000"/>
              <a:buFont typeface="Arial" charset="0"/>
              <a:buNone/>
            </a:pPr>
            <a:r>
              <a:rPr lang="ru-RU" sz="1800" b="1">
                <a:solidFill>
                  <a:srgbClr val="252525"/>
                </a:solidFill>
              </a:rPr>
              <a:t>Нормативные документы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Arial" charset="0"/>
              <a:buChar char="●"/>
            </a:pPr>
            <a:r>
              <a:rPr lang="ru-RU" sz="1300">
                <a:solidFill>
                  <a:srgbClr val="252525"/>
                </a:solidFill>
              </a:rPr>
              <a:t>Пункт 4 статьи 7 </a:t>
            </a:r>
            <a:r>
              <a:rPr lang="ru-RU" sz="1300">
                <a:solidFill>
                  <a:srgbClr val="663366"/>
                </a:solidFill>
                <a:hlinkClick r:id="rId3"/>
              </a:rPr>
              <a:t>закона Российской Федерации «Об образовании» (в редакции федерального закона от 1 декабря 2007 г. № 309-ФЗ)</a:t>
            </a:r>
            <a:r>
              <a:rPr lang="ru-RU" sz="1300">
                <a:solidFill>
                  <a:srgbClr val="252525"/>
                </a:solidFill>
              </a:rPr>
              <a:t>, согласно которому требования к условиям реализации основных образовательных программ определяются федеральными государственными образовательными стандартами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Arial" charset="0"/>
              <a:buChar char="●"/>
            </a:pPr>
            <a:r>
              <a:rPr lang="ru-RU" sz="1300">
                <a:solidFill>
                  <a:srgbClr val="252525"/>
                </a:solidFill>
              </a:rPr>
              <a:t>Федеральные государственные образовательные стандарты высшего профессионального образования (ФГОС ВПО), принятые Минобрнауки России и зарегистрированные Минюстом России (пункт 7.17 ФГОС ВПО для бакалавриата, пункт 7.18 ФГОС ВПО для магистратуры). 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Arial" charset="0"/>
              <a:buChar char="●"/>
            </a:pPr>
            <a:r>
              <a:rPr lang="ru-RU" sz="1300"/>
              <a:t>П</a:t>
            </a:r>
            <a:r>
              <a:rPr lang="ru-RU" sz="1300">
                <a:hlinkClick r:id="rId4"/>
              </a:rPr>
              <a:t>риказ Минобрнауки России от 31.05.2011 № 1975</a:t>
            </a:r>
            <a:r>
              <a:rPr lang="ru-RU" sz="1300"/>
              <a:t>  «О внесении изменений в федеральные  государственные образовательные стандарты высшего профессионального образования» устанавливает, что  “каждый обучающийся должен быть обеспечен  индивидуальным неограниченным доступом </a:t>
            </a:r>
            <a:r>
              <a:rPr lang="ru-RU" sz="1300" u="sng"/>
              <a:t>к электронно-библиотечной системе, содержащей издания учебной, учебно-методической и иной литературы по основным изучаемым дисциплинам и сформированной на основании прямых договоров с правообладателями.”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Arial" charset="0"/>
              <a:buChar char="●"/>
            </a:pPr>
            <a:r>
              <a:rPr lang="ru-RU" sz="1300"/>
              <a:t>Приказ Министерства образования и науки РФ от 23 апреля 2008 г. № 133 “О внесении изменений в минимальные нормативы обеспеченности высших учебных заведений учебной базой в части, касающейся библиотечно-информационных ресурсов”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52525"/>
              </a:buClr>
              <a:buSzPct val="100000"/>
              <a:buFont typeface="Arial" charset="0"/>
              <a:buChar char="●"/>
            </a:pPr>
            <a:r>
              <a:rPr lang="ru-RU" sz="1300"/>
              <a:t>Письмо ЗАММИНИСТРА Министерства образования и науки РФ №АК-2612/05 от 20.08.2014г 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</a:pPr>
            <a:r>
              <a:rPr lang="ru-RU" sz="1300"/>
              <a:t>              “О федеральных государственных образовательных стандартах”</a:t>
            </a:r>
          </a:p>
          <a:p>
            <a:pPr>
              <a:buClr>
                <a:srgbClr val="000000"/>
              </a:buClr>
            </a:pPr>
            <a:endParaRPr lang="ru-RU" sz="1300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253"/>
          <p:cNvSpPr>
            <a:spLocks noChangeArrowheads="1"/>
          </p:cNvSpPr>
          <p:nvPr/>
        </p:nvSpPr>
        <p:spPr bwMode="auto">
          <a:xfrm>
            <a:off x="111125" y="1420813"/>
            <a:ext cx="3117850" cy="1023937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pPr algn="ctr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/>
              <a:t>Координатор по созданию ЭБС АСВ </a:t>
            </a:r>
          </a:p>
          <a:p>
            <a:pPr algn="ctr"/>
            <a:endParaRPr lang="ru-RU" sz="1600" b="1"/>
          </a:p>
          <a:p>
            <a:pPr algn="ctr"/>
            <a:endParaRPr lang="ru-RU" sz="1600" b="1"/>
          </a:p>
        </p:txBody>
      </p:sp>
      <p:pic>
        <p:nvPicPr>
          <p:cNvPr id="71683" name="Shape 25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3" y="3000375"/>
            <a:ext cx="2081212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Shape 255"/>
          <p:cNvSpPr>
            <a:spLocks noChangeArrowheads="1"/>
          </p:cNvSpPr>
          <p:nvPr/>
        </p:nvSpPr>
        <p:spPr bwMode="auto">
          <a:xfrm>
            <a:off x="1423988" y="2547938"/>
            <a:ext cx="492125" cy="317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71685" name="Shape 256"/>
          <p:cNvSpPr>
            <a:spLocks noChangeArrowheads="1"/>
          </p:cNvSpPr>
          <p:nvPr/>
        </p:nvSpPr>
        <p:spPr bwMode="auto">
          <a:xfrm>
            <a:off x="3508375" y="1409700"/>
            <a:ext cx="5435600" cy="43815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800" b="1" i="1"/>
              <a:t>Вузы-участники</a:t>
            </a:r>
          </a:p>
        </p:txBody>
      </p:sp>
      <p:pic>
        <p:nvPicPr>
          <p:cNvPr id="71686" name="Shape 25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1213" y="1960563"/>
            <a:ext cx="2441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Shape 25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2938" y="1874838"/>
            <a:ext cx="11414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Shape 259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1213" y="5970588"/>
            <a:ext cx="1701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Shape 260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1413" y="3751263"/>
            <a:ext cx="1590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0" name="Shape 261"/>
          <p:cNvSpPr txBox="1">
            <a:spLocks noChangeArrowheads="1"/>
          </p:cNvSpPr>
          <p:nvPr/>
        </p:nvSpPr>
        <p:spPr bwMode="auto">
          <a:xfrm>
            <a:off x="5722938" y="2990850"/>
            <a:ext cx="11414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b="1"/>
              <a:t>ВГАСУ</a:t>
            </a:r>
          </a:p>
        </p:txBody>
      </p:sp>
      <p:pic>
        <p:nvPicPr>
          <p:cNvPr id="71691" name="Shape 262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64350" y="3484563"/>
            <a:ext cx="10207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2" name="Shape 263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12125" y="1949450"/>
            <a:ext cx="9429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3" name="Shape 264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03825" y="6167438"/>
            <a:ext cx="3771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Shape 265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57725" y="4491038"/>
            <a:ext cx="12192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Shape 266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1213" y="2805113"/>
            <a:ext cx="2441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Shape 267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61338" y="4787900"/>
            <a:ext cx="9429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7" name="Shape 268"/>
          <p:cNvSpPr txBox="1">
            <a:spLocks noChangeArrowheads="1"/>
          </p:cNvSpPr>
          <p:nvPr/>
        </p:nvSpPr>
        <p:spPr bwMode="auto">
          <a:xfrm>
            <a:off x="2881313" y="79375"/>
            <a:ext cx="4708525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600" b="1">
                <a:solidFill>
                  <a:srgbClr val="38761D"/>
                </a:solidFill>
              </a:rPr>
              <a:t>Пример реализации - единая  электронно-библиотечная система международной ассоциации строительных высших учебных заведений  (ЭБС АСВ)</a:t>
            </a:r>
          </a:p>
        </p:txBody>
      </p:sp>
      <p:pic>
        <p:nvPicPr>
          <p:cNvPr id="71698" name="Shape 269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51213" y="3602038"/>
            <a:ext cx="13065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9" name="Shape 270"/>
          <p:cNvSpPr txBox="1">
            <a:spLocks noChangeArrowheads="1"/>
          </p:cNvSpPr>
          <p:nvPr/>
        </p:nvSpPr>
        <p:spPr bwMode="auto">
          <a:xfrm>
            <a:off x="3433763" y="4332288"/>
            <a:ext cx="1139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b="1"/>
              <a:t>КГАСУ</a:t>
            </a:r>
          </a:p>
        </p:txBody>
      </p:sp>
      <p:pic>
        <p:nvPicPr>
          <p:cNvPr id="71700" name="Shape 271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112125" y="3322638"/>
            <a:ext cx="10398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1" name="Shape 272"/>
          <p:cNvPicPr preferRelativeResize="0"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60775" y="4894263"/>
            <a:ext cx="685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2" name="Shape 273"/>
          <p:cNvPicPr preferRelativeResize="0"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11875" y="4548188"/>
            <a:ext cx="1955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3" name="Shape 274"/>
          <p:cNvPicPr preferRelativeResize="0"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10350" y="5303838"/>
            <a:ext cx="819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4" name="Shape 275"/>
          <p:cNvPicPr preferRelativeResize="0"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86575" y="2005013"/>
            <a:ext cx="114141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280"/>
          <p:cNvSpPr>
            <a:spLocks noChangeArrowheads="1"/>
          </p:cNvSpPr>
          <p:nvPr/>
        </p:nvSpPr>
        <p:spPr bwMode="auto">
          <a:xfrm>
            <a:off x="1992313" y="812800"/>
            <a:ext cx="5435600" cy="43815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r>
              <a:rPr lang="ru-RU" sz="1800" b="1" i="1"/>
              <a:t>Вузы-участники</a:t>
            </a:r>
          </a:p>
        </p:txBody>
      </p:sp>
      <p:sp>
        <p:nvSpPr>
          <p:cNvPr id="73731" name="Shape 281"/>
          <p:cNvSpPr txBox="1">
            <a:spLocks noChangeArrowheads="1"/>
          </p:cNvSpPr>
          <p:nvPr/>
        </p:nvSpPr>
        <p:spPr bwMode="auto">
          <a:xfrm>
            <a:off x="2949575" y="79375"/>
            <a:ext cx="44783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38761D"/>
                </a:solidFill>
              </a:rPr>
              <a:t>Вузы педагогического профиля</a:t>
            </a:r>
          </a:p>
        </p:txBody>
      </p:sp>
      <p:pic>
        <p:nvPicPr>
          <p:cNvPr id="73732" name="Shape 28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" y="1346200"/>
            <a:ext cx="36782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Shape 28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8188" y="1422400"/>
            <a:ext cx="385603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Shape 28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479675"/>
            <a:ext cx="1819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Shape 285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4738" y="2555875"/>
            <a:ext cx="4600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Shape 286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3822700"/>
            <a:ext cx="25241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Shape 287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19550" y="3878263"/>
            <a:ext cx="4310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8" name="Shape 288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89413" y="4895850"/>
            <a:ext cx="2171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9" name="Shape 289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00388" y="4924425"/>
            <a:ext cx="10969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0" name="Shape 290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92275" y="6130925"/>
            <a:ext cx="5522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295"/>
          <p:cNvSpPr txBox="1">
            <a:spLocks noChangeArrowheads="1"/>
          </p:cNvSpPr>
          <p:nvPr/>
        </p:nvSpPr>
        <p:spPr bwMode="auto">
          <a:xfrm>
            <a:off x="2752725" y="276225"/>
            <a:ext cx="44529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Участники программы</a:t>
            </a:r>
          </a:p>
        </p:txBody>
      </p:sp>
      <p:sp>
        <p:nvSpPr>
          <p:cNvPr id="75779" name="Shape 296"/>
          <p:cNvSpPr txBox="1">
            <a:spLocks noChangeArrowheads="1"/>
          </p:cNvSpPr>
          <p:nvPr/>
        </p:nvSpPr>
        <p:spPr bwMode="auto">
          <a:xfrm>
            <a:off x="1195388" y="5386388"/>
            <a:ext cx="707231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749300" y="1052513"/>
            <a:ext cx="7767638" cy="5260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just">
              <a:lnSpc>
                <a:spcPct val="115000"/>
              </a:lnSpc>
            </a:pPr>
            <a:r>
              <a:rPr lang="ru-RU"/>
              <a:t>На базе ЭБС IPRbooks создан и успешно функционирует </a:t>
            </a:r>
            <a:r>
              <a:rPr lang="ru-RU" b="1"/>
              <a:t>единый электронный образовательный ресурс  (ЭОР) для педагогических вузов</a:t>
            </a:r>
            <a:r>
              <a:rPr lang="ru-RU"/>
              <a:t>. </a:t>
            </a:r>
          </a:p>
          <a:p>
            <a:pPr algn="just">
              <a:lnSpc>
                <a:spcPct val="110000"/>
              </a:lnSpc>
            </a:pPr>
            <a:endParaRPr lang="ru-RU" sz="1300"/>
          </a:p>
          <a:p>
            <a:pPr algn="just">
              <a:lnSpc>
                <a:spcPct val="110000"/>
              </a:lnSpc>
            </a:pPr>
            <a:r>
              <a:rPr lang="ru-RU" sz="1600"/>
              <a:t>Включена литература ведущих вузов:</a:t>
            </a:r>
          </a:p>
          <a:p>
            <a:pPr algn="just">
              <a:lnSpc>
                <a:spcPct val="110000"/>
              </a:lnSpc>
            </a:pPr>
            <a:endParaRPr lang="ru-RU" sz="1300"/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ФГБОУ ВПО «Российский государственный педагогический университет им. А. И. Герцена»;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ФГБОУ ВПО  “Московский педагогический государственный университет”, “Прометей”;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ФГБОУ ВПО “Московский городской психолого-педагогический университет”;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ФГБОУ ВПО “Российский университет дружбы народов”;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 ФГБОУ ВПО «Амурский гуманитарно-педагогический государственный университет»;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ФГБОУ ВПО «Волгоградский государственный социально-педагогический университет».</a:t>
            </a:r>
          </a:p>
          <a:p>
            <a:pPr algn="just">
              <a:lnSpc>
                <a:spcPct val="110000"/>
              </a:lnSpc>
            </a:pPr>
            <a:endParaRPr lang="ru-RU" sz="1300"/>
          </a:p>
          <a:p>
            <a:pPr algn="just">
              <a:lnSpc>
                <a:spcPct val="110000"/>
              </a:lnSpc>
            </a:pPr>
            <a:r>
              <a:rPr lang="ru-RU" sz="1600"/>
              <a:t>Также литература педагогического профиля включена:</a:t>
            </a:r>
          </a:p>
          <a:p>
            <a:pPr algn="just">
              <a:lnSpc>
                <a:spcPct val="110000"/>
              </a:lnSpc>
            </a:pPr>
            <a:endParaRPr lang="ru-RU" sz="1300"/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Набережночелнинским институтом  социально-педагогических технологий и ресурсов,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Евразийcким лингвистическим институтом,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Иркутским государственным лингвистическим университетом,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Российским  государственным университетом  им. Иммануила Канта, 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Российским университетом дружбы народов,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Кемеровским государственным университетом  культуры и искусств,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Современной гуманитарной академией,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●"/>
            </a:pPr>
            <a:r>
              <a:rPr lang="ru-RU" sz="1300"/>
              <a:t>Омским государственным университетом и др.</a:t>
            </a:r>
          </a:p>
          <a:p>
            <a:pPr algn="just">
              <a:lnSpc>
                <a:spcPct val="110000"/>
              </a:lnSpc>
            </a:pPr>
            <a:endParaRPr lang="ru-RU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just">
              <a:lnSpc>
                <a:spcPct val="115000"/>
              </a:lnSpc>
            </a:pPr>
            <a:endParaRPr lang="ru-RU" b="1">
              <a:solidFill>
                <a:srgbClr val="073763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302"/>
          <p:cNvSpPr txBox="1">
            <a:spLocks noChangeArrowheads="1"/>
          </p:cNvSpPr>
          <p:nvPr/>
        </p:nvSpPr>
        <p:spPr bwMode="auto">
          <a:xfrm>
            <a:off x="2524125" y="169863"/>
            <a:ext cx="51720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38761D"/>
                </a:solidFill>
              </a:rPr>
              <a:t> Выпуск электронных изданий </a:t>
            </a:r>
          </a:p>
          <a:p>
            <a:pPr algn="ctr"/>
            <a:r>
              <a:rPr lang="ru-RU" sz="1800" b="1">
                <a:solidFill>
                  <a:srgbClr val="38761D"/>
                </a:solidFill>
              </a:rPr>
              <a:t>издательским центром IPRmedia</a:t>
            </a:r>
          </a:p>
        </p:txBody>
      </p:sp>
      <p:sp>
        <p:nvSpPr>
          <p:cNvPr id="77827" name="Shape 303"/>
          <p:cNvSpPr txBox="1">
            <a:spLocks noChangeArrowheads="1"/>
          </p:cNvSpPr>
          <p:nvPr/>
        </p:nvSpPr>
        <p:spPr bwMode="auto">
          <a:xfrm>
            <a:off x="234950" y="1031875"/>
            <a:ext cx="86201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457200" algn="just"/>
            <a:r>
              <a:rPr lang="ru-RU" sz="1200"/>
              <a:t>ЭБС IPRbooks в целях обеспечения учебного процесса актуальной литературой и экономии средств высшего учебного заведения реализует </a:t>
            </a:r>
            <a:r>
              <a:rPr lang="ru-RU" sz="1200" b="1"/>
              <a:t>совместное издание трудов преподавателей в электронном виде </a:t>
            </a:r>
            <a:r>
              <a:rPr lang="ru-RU" sz="1200"/>
              <a:t>(на диске с включением изданий  в ЭБС). </a:t>
            </a:r>
            <a:r>
              <a:rPr lang="ru-RU" sz="1800"/>
              <a:t> </a:t>
            </a:r>
          </a:p>
          <a:p>
            <a:pPr indent="457200" algn="just"/>
            <a:r>
              <a:rPr lang="ru-RU" sz="1200" b="1" u="sng"/>
              <a:t>ЭБС IPRbooks обеспечивает:</a:t>
            </a:r>
            <a:r>
              <a:rPr lang="ru-RU" sz="1200" b="1"/>
              <a:t> </a:t>
            </a:r>
            <a:r>
              <a:rPr lang="ru-RU" sz="1200"/>
              <a:t>редакционную обработку,</a:t>
            </a:r>
            <a:r>
              <a:rPr lang="ru-RU" sz="1200" b="1"/>
              <a:t> </a:t>
            </a:r>
            <a:r>
              <a:rPr lang="ru-RU" sz="1200"/>
              <a:t>корректуру и верстку электронных изданий, подготовку дисков на основе собственного ПО, обеспечивающего защиту текстов, предоставление авторских экземпляров вузу и отправку обязательных экземпляров в “Информрегистр”.</a:t>
            </a:r>
          </a:p>
          <a:p>
            <a:pPr indent="457200"/>
            <a:endParaRPr lang="ru-RU" sz="1200"/>
          </a:p>
          <a:p>
            <a:pPr indent="457200"/>
            <a:r>
              <a:rPr lang="ru-RU" sz="1200"/>
              <a:t>Единственным условием, которое выполняет вуз, является наличие авторских прав.</a:t>
            </a:r>
          </a:p>
          <a:p>
            <a:pPr indent="457200"/>
            <a:endParaRPr lang="ru-RU" sz="1200"/>
          </a:p>
          <a:p>
            <a:pPr indent="457200"/>
            <a:endParaRPr lang="ru-RU" sz="1200"/>
          </a:p>
        </p:txBody>
      </p:sp>
      <p:sp>
        <p:nvSpPr>
          <p:cNvPr id="304" name="Shape 304"/>
          <p:cNvSpPr txBox="1">
            <a:spLocks noChangeArrowheads="1"/>
          </p:cNvSpPr>
          <p:nvPr/>
        </p:nvSpPr>
        <p:spPr bwMode="auto">
          <a:xfrm>
            <a:off x="600075" y="2578100"/>
            <a:ext cx="805021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>
              <a:buClr>
                <a:srgbClr val="000000"/>
              </a:buClr>
              <a:buSzPct val="92000"/>
              <a:buFont typeface="Arial" charset="0"/>
              <a:buNone/>
            </a:pPr>
            <a:r>
              <a:rPr lang="ru-RU" sz="1200" i="1"/>
              <a:t>На практике проект реализован и готовится линейка изданий по строительному профилю (ФГП ВПО НИУ “МГСУ”), а также подписан договор с ФГП ВПО “РАНХиГС”. </a:t>
            </a:r>
          </a:p>
          <a:p>
            <a:r>
              <a:rPr lang="ru-RU" sz="1800" i="1"/>
              <a:t> </a:t>
            </a:r>
          </a:p>
        </p:txBody>
      </p:sp>
      <p:pic>
        <p:nvPicPr>
          <p:cNvPr id="77829" name="Shape 30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450" y="3425825"/>
            <a:ext cx="260826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Shape 30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825" y="3278188"/>
            <a:ext cx="29067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Shape 307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6650" y="3425825"/>
            <a:ext cx="26066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hape 312"/>
          <p:cNvSpPr txBox="1">
            <a:spLocks noChangeArrowheads="1"/>
          </p:cNvSpPr>
          <p:nvPr/>
        </p:nvSpPr>
        <p:spPr bwMode="auto">
          <a:xfrm>
            <a:off x="2776538" y="258763"/>
            <a:ext cx="48402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38761D"/>
                </a:solidFill>
              </a:rPr>
              <a:t>Локальные электронные издания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200025" y="811213"/>
            <a:ext cx="8124825" cy="1962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ru-RU" b="1" i="1" u="sng">
              <a:solidFill>
                <a:srgbClr val="BB1505"/>
              </a:solidFill>
            </a:endParaRPr>
          </a:p>
          <a:p>
            <a:pPr algn="just">
              <a:lnSpc>
                <a:spcPct val="115000"/>
              </a:lnSpc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 b="1" i="1" u="sng">
                <a:solidFill>
                  <a:srgbClr val="BB1505"/>
                </a:solidFill>
              </a:rPr>
              <a:t>Локальное электронное издание</a:t>
            </a:r>
            <a:r>
              <a:rPr lang="ru-RU" b="1" i="1"/>
              <a:t> — </a:t>
            </a:r>
            <a:r>
              <a:rPr lang="ru-RU"/>
              <a:t>электронное издание, предназначенное для локального использования и выпускающееся в виде определенного количества идентичных экземпляров на переносимых машиночитаемых носителях (дисках). 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/>
              <a:t>Всем изданиям присваивается ISBN</a:t>
            </a:r>
            <a:r>
              <a:rPr lang="ru-RU" b="1"/>
              <a:t>.</a:t>
            </a:r>
            <a:r>
              <a:rPr lang="ru-RU"/>
              <a:t>  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/>
              <a:t>Защита издания обеспечивается за счет работы с книгой в специальном лицензионном программном обеспечении BFF Reader IPRbooks, принадлежащем ООО «Ай Пи Эр Медиа».</a:t>
            </a:r>
          </a:p>
          <a:p>
            <a:pPr algn="just"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endParaRPr lang="ru-RU" sz="1200"/>
          </a:p>
          <a:p>
            <a:endParaRPr lang="ru-RU"/>
          </a:p>
        </p:txBody>
      </p:sp>
      <p:sp>
        <p:nvSpPr>
          <p:cNvPr id="314" name="Shape 314"/>
          <p:cNvSpPr txBox="1"/>
          <p:nvPr/>
        </p:nvSpPr>
        <p:spPr>
          <a:xfrm>
            <a:off x="260350" y="2978150"/>
            <a:ext cx="4019550" cy="3406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just">
              <a:buClr>
                <a:srgbClr val="000000"/>
              </a:buClr>
              <a:buSzPct val="69000"/>
              <a:buFont typeface="Arial" charset="0"/>
              <a:buNone/>
            </a:pPr>
            <a:r>
              <a:rPr lang="ru-RU" sz="1600" b="1">
                <a:solidFill>
                  <a:srgbClr val="CC0000"/>
                </a:solidFill>
              </a:rPr>
              <a:t>П</a:t>
            </a:r>
            <a:r>
              <a:rPr lang="ru-RU" b="1">
                <a:solidFill>
                  <a:srgbClr val="CC0000"/>
                </a:solidFill>
              </a:rPr>
              <a:t>реимущества: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b="1">
              <a:solidFill>
                <a:srgbClr val="CC0000"/>
              </a:solidFill>
            </a:endParaRPr>
          </a:p>
          <a:p>
            <a:pPr algn="just"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/>
              <a:t>- отсутствие типографских расходов;</a:t>
            </a:r>
          </a:p>
          <a:p>
            <a:pPr algn="just"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/>
              <a:t>- оперативность издания;</a:t>
            </a:r>
          </a:p>
          <a:p>
            <a:pPr algn="just"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/>
              <a:t>- большая целевая аудитория;</a:t>
            </a:r>
          </a:p>
          <a:p>
            <a:pPr algn="just"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/>
              <a:t>- автоматическое размещение описаний каждого электронного издания в системе eLibrary* и их индексирование в базе РИНЦ. </a:t>
            </a:r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i="1"/>
          </a:p>
          <a:p>
            <a:pPr algn="just">
              <a:buClr>
                <a:srgbClr val="000000"/>
              </a:buClr>
              <a:buFont typeface="Arial" charset="0"/>
              <a:buNone/>
            </a:pPr>
            <a:endParaRPr lang="ru-RU" sz="1200"/>
          </a:p>
        </p:txBody>
      </p:sp>
      <p:pic>
        <p:nvPicPr>
          <p:cNvPr id="79877" name="Shape 3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7063" y="3101975"/>
            <a:ext cx="44243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hape 320"/>
          <p:cNvSpPr txBox="1">
            <a:spLocks noChangeArrowheads="1"/>
          </p:cNvSpPr>
          <p:nvPr/>
        </p:nvSpPr>
        <p:spPr bwMode="auto">
          <a:xfrm>
            <a:off x="2651125" y="107950"/>
            <a:ext cx="47148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38761D"/>
                </a:solidFill>
              </a:rPr>
              <a:t> </a:t>
            </a:r>
            <a:r>
              <a:rPr lang="ru-RU" sz="1800" b="1">
                <a:solidFill>
                  <a:srgbClr val="38761D"/>
                </a:solidFill>
              </a:rPr>
              <a:t>Дополнительные задачи, </a:t>
            </a:r>
          </a:p>
          <a:p>
            <a:pPr algn="ctr"/>
            <a:r>
              <a:rPr lang="ru-RU" sz="1800" b="1">
                <a:solidFill>
                  <a:srgbClr val="38761D"/>
                </a:solidFill>
              </a:rPr>
              <a:t>решаемые вузами-участниками </a:t>
            </a:r>
          </a:p>
        </p:txBody>
      </p:sp>
      <p:sp>
        <p:nvSpPr>
          <p:cNvPr id="81923" name="Shape 321"/>
          <p:cNvSpPr txBox="1">
            <a:spLocks noChangeArrowheads="1"/>
          </p:cNvSpPr>
          <p:nvPr/>
        </p:nvSpPr>
        <p:spPr bwMode="auto">
          <a:xfrm>
            <a:off x="195263" y="1481138"/>
            <a:ext cx="4151312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/>
            <a:endParaRPr lang="ru-RU" sz="1000"/>
          </a:p>
          <a:p>
            <a:pPr algn="just"/>
            <a:r>
              <a:rPr lang="ru-RU" b="1"/>
              <a:t>1. Индексация изданий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b="1">
                <a:solidFill>
                  <a:srgbClr val="38761D"/>
                </a:solidFill>
              </a:rPr>
              <a:t>в базе РИНЦ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/>
              <a:t>(ЭБС IPRbooks является партнером НЭБ eLIBRARY и все издания, размещенные в ЭБС, в виде метаописаний передаются в РИНЦ).</a:t>
            </a:r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r>
              <a:rPr lang="ru-RU" b="1"/>
              <a:t>2. Создание внутривузовской коллекции на платформе ЭБС IPRbooks. Все издания </a:t>
            </a:r>
            <a:r>
              <a:rPr lang="ru-RU" b="1">
                <a:solidFill>
                  <a:srgbClr val="38761D"/>
                </a:solidFill>
              </a:rPr>
              <a:t> перед загрузкой в систему проходят</a:t>
            </a:r>
            <a:r>
              <a:rPr lang="ru-RU" b="1">
                <a:solidFill>
                  <a:srgbClr val="0B5394"/>
                </a:solidFill>
              </a:rPr>
              <a:t> </a:t>
            </a:r>
            <a:r>
              <a:rPr lang="ru-RU" b="1">
                <a:solidFill>
                  <a:srgbClr val="38761D"/>
                </a:solidFill>
              </a:rPr>
              <a:t>техническую и редакционно-издательскую                         подготовку (по необходимости).</a:t>
            </a:r>
          </a:p>
          <a:p>
            <a:pPr algn="just"/>
            <a:r>
              <a:rPr lang="ru-RU" b="1">
                <a:solidFill>
                  <a:srgbClr val="38761D"/>
                </a:solidFill>
              </a:rPr>
              <a:t> </a:t>
            </a:r>
          </a:p>
          <a:p>
            <a:pPr algn="just"/>
            <a:r>
              <a:rPr lang="ru-RU" b="1"/>
              <a:t>3. Легитимное использование литературы вузов-участников.</a:t>
            </a:r>
          </a:p>
          <a:p>
            <a:pPr algn="just"/>
            <a:endParaRPr lang="ru-RU" b="1"/>
          </a:p>
          <a:p>
            <a:pPr algn="just"/>
            <a:r>
              <a:rPr lang="ru-RU" b="1" i="1" u="sng"/>
              <a:t>4. Выплата вознаграждения за каждый уникальный просмотр или скидка при подключении ЭБС!!!</a:t>
            </a:r>
          </a:p>
          <a:p>
            <a:endParaRPr lang="ru-RU" sz="1800" b="1"/>
          </a:p>
          <a:p>
            <a:endParaRPr lang="ru-RU" sz="1800" b="1"/>
          </a:p>
          <a:p>
            <a:endParaRPr lang="ru-RU" sz="1800" b="1"/>
          </a:p>
          <a:p>
            <a:endParaRPr lang="ru-RU" sz="1800" b="1"/>
          </a:p>
          <a:p>
            <a:endParaRPr lang="ru-RU" sz="1800" b="1"/>
          </a:p>
          <a:p>
            <a:r>
              <a:rPr lang="ru-RU" sz="1800" b="1"/>
              <a:t> </a:t>
            </a:r>
          </a:p>
          <a:p>
            <a:r>
              <a:rPr lang="ru-RU" sz="1800" b="1"/>
              <a:t> </a:t>
            </a:r>
          </a:p>
        </p:txBody>
      </p:sp>
      <p:sp>
        <p:nvSpPr>
          <p:cNvPr id="81924" name="Shape 322"/>
          <p:cNvSpPr txBox="1">
            <a:spLocks noChangeArrowheads="1"/>
          </p:cNvSpPr>
          <p:nvPr/>
        </p:nvSpPr>
        <p:spPr bwMode="auto">
          <a:xfrm>
            <a:off x="195263" y="6438900"/>
            <a:ext cx="298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/>
              <a:t>4</a:t>
            </a:r>
          </a:p>
        </p:txBody>
      </p:sp>
      <p:pic>
        <p:nvPicPr>
          <p:cNvPr id="81925" name="Shape 32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563" y="1125538"/>
            <a:ext cx="3408362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328"/>
          <p:cNvSpPr txBox="1">
            <a:spLocks noChangeArrowheads="1"/>
          </p:cNvSpPr>
          <p:nvPr/>
        </p:nvSpPr>
        <p:spPr bwMode="auto">
          <a:xfrm>
            <a:off x="2651125" y="107950"/>
            <a:ext cx="520223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38761D"/>
                </a:solidFill>
              </a:rPr>
              <a:t> </a:t>
            </a:r>
            <a:r>
              <a:rPr lang="ru-RU" sz="1800" b="1">
                <a:solidFill>
                  <a:srgbClr val="38761D"/>
                </a:solidFill>
              </a:rPr>
              <a:t>Индексирование изданий ЭБС В РИНЦ (eLibrary)</a:t>
            </a:r>
          </a:p>
        </p:txBody>
      </p:sp>
      <p:sp>
        <p:nvSpPr>
          <p:cNvPr id="83971" name="Shape 329"/>
          <p:cNvSpPr txBox="1">
            <a:spLocks noChangeArrowheads="1"/>
          </p:cNvSpPr>
          <p:nvPr/>
        </p:nvSpPr>
        <p:spPr bwMode="auto">
          <a:xfrm>
            <a:off x="195263" y="6438900"/>
            <a:ext cx="2984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/>
              <a:t>4</a:t>
            </a:r>
          </a:p>
        </p:txBody>
      </p:sp>
      <p:pic>
        <p:nvPicPr>
          <p:cNvPr id="83972" name="Shape 3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88" y="920750"/>
            <a:ext cx="83708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Shape 33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1952625"/>
            <a:ext cx="22923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Shape 33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1125" y="2060575"/>
            <a:ext cx="5553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337"/>
          <p:cNvSpPr txBox="1">
            <a:spLocks noGrp="1"/>
          </p:cNvSpPr>
          <p:nvPr>
            <p:ph type="title"/>
          </p:nvPr>
        </p:nvSpPr>
        <p:spPr>
          <a:xfrm>
            <a:off x="2713038" y="96838"/>
            <a:ext cx="5251450" cy="6889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Программы ЭБС IPRbooks по интеграции.</a:t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endParaRPr lang="ru-RU" sz="1800" smtClean="0">
              <a:solidFill>
                <a:srgbClr val="38761D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86018" name="Shape 3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138" y="2430463"/>
            <a:ext cx="13716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Shape 33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550" y="2555875"/>
            <a:ext cx="1879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Shape 34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4575" y="2616200"/>
            <a:ext cx="210026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Shape 34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588" y="5165725"/>
            <a:ext cx="1790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Shape 34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2125" y="5143500"/>
            <a:ext cx="25050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Shape 343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9138" y="5165725"/>
            <a:ext cx="2425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Shape 344"/>
          <p:cNvSpPr txBox="1">
            <a:spLocks noChangeArrowheads="1"/>
          </p:cNvSpPr>
          <p:nvPr/>
        </p:nvSpPr>
        <p:spPr bwMode="auto">
          <a:xfrm>
            <a:off x="390525" y="868363"/>
            <a:ext cx="86010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457200"/>
            <a:r>
              <a:rPr lang="ru-RU"/>
              <a:t>В</a:t>
            </a:r>
            <a:r>
              <a:rPr lang="ru-RU" sz="1600"/>
              <a:t> ЭБС реализованы различные виды интеграции каталогов изданий  в электронные каталоги библиотек и бесшовные авторизации с различными программными продуктами используемыми в вузах. Подобные решения по интеграции позволяют повысить эффективность  применения ЭБС в учебном  процессе и увеличить статистику использования изданий в электронном виде.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349"/>
          <p:cNvSpPr txBox="1">
            <a:spLocks noGrp="1"/>
          </p:cNvSpPr>
          <p:nvPr>
            <p:ph type="title"/>
          </p:nvPr>
        </p:nvSpPr>
        <p:spPr>
          <a:xfrm>
            <a:off x="2757488" y="150813"/>
            <a:ext cx="5207000" cy="827087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УНИВЕРСАЛЬНЫЙ МОДУЛЬ ИНТЕГРАЦИИ С ПОРТАЛАМИ И САЙТАМИ ВУЗА</a:t>
            </a:r>
          </a:p>
        </p:txBody>
      </p:sp>
      <p:sp>
        <p:nvSpPr>
          <p:cNvPr id="88066" name="Shape 350"/>
          <p:cNvSpPr txBox="1">
            <a:spLocks noChangeArrowheads="1"/>
          </p:cNvSpPr>
          <p:nvPr/>
        </p:nvSpPr>
        <p:spPr bwMode="auto">
          <a:xfrm>
            <a:off x="1335088" y="868363"/>
            <a:ext cx="60785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ct val="61000"/>
              <a:buFont typeface="Arial" charset="0"/>
              <a:buNone/>
            </a:pPr>
            <a:r>
              <a:rPr lang="ru-RU" sz="1800" i="1">
                <a:solidFill>
                  <a:srgbClr val="38761D"/>
                </a:solidFill>
                <a:latin typeface="Georgia" pitchFamily="18" charset="0"/>
                <a:sym typeface="Georgia" pitchFamily="18" charset="0"/>
              </a:rPr>
              <a:t>Модуль интеграции портала организации и ЭБС IPRbooks - представлен только у нас</a:t>
            </a:r>
          </a:p>
          <a:p>
            <a:endParaRPr lang="ru-RU"/>
          </a:p>
        </p:txBody>
      </p:sp>
      <p:sp>
        <p:nvSpPr>
          <p:cNvPr id="88067" name="Shape 351"/>
          <p:cNvSpPr txBox="1">
            <a:spLocks noChangeArrowheads="1"/>
          </p:cNvSpPr>
          <p:nvPr/>
        </p:nvSpPr>
        <p:spPr bwMode="auto">
          <a:xfrm>
            <a:off x="400050" y="2162175"/>
            <a:ext cx="851058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Универсальный инструмент, который позволяет осуществлять быструю </a:t>
            </a:r>
            <a:r>
              <a:rPr lang="ru-RU" sz="1800" b="1"/>
              <a:t>интеграцию  портала (сайта) ,</a:t>
            </a:r>
            <a:r>
              <a:rPr lang="ru-RU" sz="1800"/>
              <a:t> подключенной к ЭБС IPRbooks организации  на уровне администратора организации и ЭБС. 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Интеграция позволяет осуществлять  </a:t>
            </a:r>
            <a:r>
              <a:rPr lang="ru-RU" sz="1800" b="1"/>
              <a:t>“автовход”  в ЭБС через личный кабинет портала. </a:t>
            </a:r>
            <a:r>
              <a:rPr lang="ru-RU" sz="1800"/>
              <a:t>Так  любому пользователю, зарегистрированному ранее на сайте или портале вуза (организации)   при входе на собственный   сайт  не нужно дополнительно  авторизовываться в ЭБС. Пользователь сразу попадает в “именной” личный кабинет в ЭБС.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Обеспечивается э</a:t>
            </a:r>
            <a:r>
              <a:rPr lang="ru-RU" sz="1800" b="1"/>
              <a:t>ффективное информирование и дальнейшая работа обучающихся и преподавателей  в ЭБС.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Применение данного модуля </a:t>
            </a:r>
            <a:r>
              <a:rPr lang="ru-RU" sz="1800" b="1"/>
              <a:t>не влечет дополнительных затрат от вуза </a:t>
            </a:r>
            <a:r>
              <a:rPr lang="ru-RU" sz="1800"/>
              <a:t>(организации)  на интеграцию. Все разработки осуществлены со стороны IPRbooks. 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356"/>
          <p:cNvSpPr txBox="1">
            <a:spLocks noGrp="1"/>
          </p:cNvSpPr>
          <p:nvPr>
            <p:ph type="title"/>
          </p:nvPr>
        </p:nvSpPr>
        <p:spPr>
          <a:xfrm>
            <a:off x="2482850" y="138113"/>
            <a:ext cx="6661150" cy="73025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30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План развития на 2015 год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427038" y="1281113"/>
            <a:ext cx="8510587" cy="5218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Увеличение фондов учебной и научной литературы на</a:t>
            </a:r>
            <a:r>
              <a:rPr lang="ru-RU" sz="1800" b="1"/>
              <a:t> 30 %</a:t>
            </a:r>
          </a:p>
          <a:p>
            <a:pPr marL="457200" indent="-342900"/>
            <a:endParaRPr lang="ru-RU" sz="1800" b="1"/>
          </a:p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Увеличение изданий бесплатного каталога (фондов научных и публичных библиотек) </a:t>
            </a:r>
          </a:p>
          <a:p>
            <a:pPr marL="457200" indent="-342900"/>
            <a:endParaRPr lang="ru-RU" sz="1800" b="1"/>
          </a:p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 b="1"/>
              <a:t>Развитие блока периодики</a:t>
            </a:r>
            <a:r>
              <a:rPr lang="ru-RU" sz="1800"/>
              <a:t> - включение журналов, являющихся обязательными согласно ФГОС ВПО по всем направлениям обучения. Увеличение данного блока не менее 50 %.</a:t>
            </a:r>
          </a:p>
          <a:p>
            <a:pPr marL="457200" indent="-342900"/>
            <a:endParaRPr lang="ru-RU" sz="1800"/>
          </a:p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 b="1"/>
              <a:t>Развитие проектов по созданию специализированных электронных библиотек на платформе ЭБС IPRbooks  </a:t>
            </a:r>
            <a:r>
              <a:rPr lang="ru-RU" sz="1800"/>
              <a:t>совместно с вузами и специализированными учебными центрами.</a:t>
            </a:r>
          </a:p>
          <a:p>
            <a:pPr marL="457200" indent="-342900"/>
            <a:endParaRPr lang="ru-RU" sz="1800"/>
          </a:p>
          <a:p>
            <a:pPr marL="457200" indent="-342900"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800"/>
              <a:t> Рост числа партнеров (издательств, авторов) и подписчиков.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94"/>
          <p:cNvSpPr txBox="1">
            <a:spLocks noChangeArrowheads="1"/>
          </p:cNvSpPr>
          <p:nvPr/>
        </p:nvSpPr>
        <p:spPr bwMode="auto">
          <a:xfrm>
            <a:off x="2768600" y="155575"/>
            <a:ext cx="5703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ru-RU" sz="2000" b="1">
              <a:solidFill>
                <a:srgbClr val="38761D"/>
              </a:solidFill>
            </a:endParaRPr>
          </a:p>
          <a:p>
            <a:pPr algn="ctr">
              <a:buClr>
                <a:srgbClr val="000000"/>
              </a:buClr>
              <a:buSzPct val="61000"/>
              <a:buFont typeface="Arial" charset="0"/>
              <a:buNone/>
            </a:pPr>
            <a:r>
              <a:rPr lang="ru-RU" sz="1800" b="1">
                <a:solidFill>
                  <a:srgbClr val="38761D"/>
                </a:solidFill>
              </a:rPr>
              <a:t>ЭБС IPRbooks -сертифицированное программное обеспечение </a:t>
            </a:r>
          </a:p>
          <a:p>
            <a:pPr algn="ctr"/>
            <a:r>
              <a:rPr lang="ru-RU" sz="2000" b="1">
                <a:solidFill>
                  <a:srgbClr val="38761D"/>
                </a:solidFill>
              </a:rPr>
              <a:t> </a:t>
            </a:r>
          </a:p>
        </p:txBody>
      </p:sp>
      <p:sp>
        <p:nvSpPr>
          <p:cNvPr id="36867" name="Shape 95"/>
          <p:cNvSpPr txBox="1">
            <a:spLocks noChangeArrowheads="1"/>
          </p:cNvSpPr>
          <p:nvPr/>
        </p:nvSpPr>
        <p:spPr bwMode="auto">
          <a:xfrm>
            <a:off x="195263" y="6438900"/>
            <a:ext cx="4333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/>
          </a:p>
        </p:txBody>
      </p:sp>
      <p:sp>
        <p:nvSpPr>
          <p:cNvPr id="36868" name="Shape 96"/>
          <p:cNvSpPr txBox="1">
            <a:spLocks noChangeArrowheads="1"/>
          </p:cNvSpPr>
          <p:nvPr/>
        </p:nvSpPr>
        <p:spPr bwMode="auto">
          <a:xfrm>
            <a:off x="336550" y="1270000"/>
            <a:ext cx="85883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indent="457200"/>
            <a:r>
              <a:rPr lang="ru-RU" b="1">
                <a:solidFill>
                  <a:srgbClr val="0000FF"/>
                </a:solidFill>
                <a:latin typeface="Verdana" pitchFamily="34" charset="0"/>
                <a:sym typeface="Verdana" pitchFamily="34" charset="0"/>
              </a:rPr>
              <a:t>«IPRbooks» стала первой в России электронно-библиотечной системой, которая получила сертификаты соответствия систем «Информикасерт» и «Инкомтехсерт»</a:t>
            </a:r>
            <a:r>
              <a:rPr lang="ru-RU" sz="1000" b="1">
                <a:solidFill>
                  <a:srgbClr val="0000FF"/>
                </a:solidFill>
                <a:latin typeface="Verdana" pitchFamily="34" charset="0"/>
                <a:sym typeface="Verdana" pitchFamily="34" charset="0"/>
              </a:rPr>
              <a:t>.</a:t>
            </a:r>
          </a:p>
        </p:txBody>
      </p:sp>
      <p:sp>
        <p:nvSpPr>
          <p:cNvPr id="36869" name="Shape 97"/>
          <p:cNvSpPr txBox="1">
            <a:spLocks noChangeArrowheads="1"/>
          </p:cNvSpPr>
          <p:nvPr/>
        </p:nvSpPr>
        <p:spPr bwMode="auto">
          <a:xfrm>
            <a:off x="582613" y="2235200"/>
            <a:ext cx="52736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1100">
                <a:latin typeface="Verdana" pitchFamily="34" charset="0"/>
                <a:sym typeface="Verdana" pitchFamily="34" charset="0"/>
              </a:rPr>
              <a:t>ФГАУ «ГНИИ информационных технологий и телекоммуникаций «Информика» на базе испытательной лаборатории ФГБОУ ВПО «МГТУ «СТАНКИН»  провели испытания электронно-библиотечной системы IPRbooks.</a:t>
            </a:r>
            <a:r>
              <a:rPr lang="ru-RU" sz="1000">
                <a:latin typeface="Verdana" pitchFamily="34" charset="0"/>
                <a:sym typeface="Verdana" pitchFamily="34" charset="0"/>
              </a:rPr>
              <a:t>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81038" y="2928938"/>
            <a:ext cx="5076825" cy="32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100">
                <a:latin typeface="Verdana" pitchFamily="34" charset="0"/>
                <a:sym typeface="Verdana" pitchFamily="34" charset="0"/>
              </a:rPr>
              <a:t>На основе анализа результатов выполненных сертификационных испытаний было сделано заключение о полном соответствии испытанных характеристик объекта сертификации требованиям следующих нормативных документов: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100">
              <a:latin typeface="Verdana" pitchFamily="34" charset="0"/>
              <a:sym typeface="Verdan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000" b="1">
                <a:latin typeface="Verdana" pitchFamily="34" charset="0"/>
                <a:sym typeface="Verdana" pitchFamily="34" charset="0"/>
              </a:rPr>
              <a:t>ГОСТ Р ИСО/МЭК 12119-2000 «Информационная технология. Пакеты программ. Требования к качеству и тестирование»;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000" b="1">
                <a:latin typeface="Verdana" pitchFamily="34" charset="0"/>
                <a:sym typeface="Verdana" pitchFamily="34" charset="0"/>
              </a:rPr>
              <a:t>ГОСТ Р 53620-2009 «Информационно-коммуникационные технологии в образовании. Электронные образовательные ресурсы. Общие положения»;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000" b="1">
                <a:latin typeface="Verdana" pitchFamily="34" charset="0"/>
                <a:sym typeface="Verdana" pitchFamily="34" charset="0"/>
              </a:rPr>
              <a:t>ГОСТ 7.83-2001 «Система стандартов по информации, библиотечному и издательскому делу. Электронные издания. Основные виды и выходные сведения»</a:t>
            </a:r>
            <a:r>
              <a:rPr lang="ru-RU" sz="1000">
                <a:latin typeface="Verdana" pitchFamily="34" charset="0"/>
                <a:sym typeface="Verdana" pitchFamily="34" charset="0"/>
              </a:rPr>
              <a:t>;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sz="1000">
                <a:latin typeface="Verdana" pitchFamily="34" charset="0"/>
                <a:sym typeface="Verdana" pitchFamily="34" charset="0"/>
              </a:rPr>
              <a:t>Лицензионные нормативы к наличию у лицензиата учебной, учебно-методической литературы и иных библиотечно-информационных ресурсов и средств обеспечения образовательного процесса.</a:t>
            </a:r>
          </a:p>
        </p:txBody>
      </p:sp>
      <p:pic>
        <p:nvPicPr>
          <p:cNvPr id="36871" name="Shape 9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063" y="3081338"/>
            <a:ext cx="24161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Shape 10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6863" y="1957388"/>
            <a:ext cx="24161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hape 362"/>
          <p:cNvSpPr txBox="1">
            <a:spLocks noGrp="1"/>
          </p:cNvSpPr>
          <p:nvPr>
            <p:ph type="title"/>
          </p:nvPr>
        </p:nvSpPr>
        <p:spPr>
          <a:xfrm>
            <a:off x="627063" y="917575"/>
            <a:ext cx="8229600" cy="5397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/>
            </a:r>
            <a:br>
              <a:rPr lang="ru-RU" sz="3000" b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30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Контакты для оперативной связи:</a:t>
            </a:r>
          </a:p>
        </p:txBody>
      </p:sp>
      <p:sp>
        <p:nvSpPr>
          <p:cNvPr id="92162" name="Shape 363"/>
          <p:cNvSpPr txBox="1">
            <a:spLocks noGrp="1"/>
          </p:cNvSpPr>
          <p:nvPr>
            <p:ph type="body" idx="1"/>
          </p:nvPr>
        </p:nvSpPr>
        <p:spPr>
          <a:xfrm>
            <a:off x="808038" y="1506538"/>
            <a:ext cx="7732712" cy="47513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3600" smtClean="0">
                <a:solidFill>
                  <a:srgbClr val="FF6B3E"/>
                </a:solidFill>
                <a:latin typeface="Arial" charset="0"/>
                <a:cs typeface="Arial" charset="0"/>
              </a:rPr>
              <a:t>8-800-555-22-35</a:t>
            </a:r>
            <a:r>
              <a:rPr lang="ru-RU" sz="3600" smtClean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3600" smtClean="0">
                <a:latin typeface="Arial" charset="0"/>
                <a:cs typeface="Arial" charset="0"/>
              </a:rPr>
              <a:t>звонок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3600" smtClean="0">
                <a:latin typeface="Arial" charset="0"/>
                <a:cs typeface="Arial" charset="0"/>
              </a:rPr>
              <a:t>из любого региона России бесплатный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sale@iprmedia.ru</a:t>
            </a:r>
            <a:r>
              <a:rPr lang="ru-RU" sz="2400" smtClean="0">
                <a:latin typeface="Arial" charset="0"/>
                <a:cs typeface="Arial" charset="0"/>
              </a:rPr>
              <a:t> - отдел по работе с партнерами,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u="sng" smtClean="0">
                <a:solidFill>
                  <a:schemeClr val="hlink"/>
                </a:solidFill>
                <a:latin typeface="Arial" charset="0"/>
                <a:cs typeface="Arial" charset="0"/>
                <a:hlinkClick r:id="rId4"/>
              </a:rPr>
              <a:t>mail@iprbookshop.ru</a:t>
            </a:r>
            <a:r>
              <a:rPr lang="ru-RU" sz="2400" smtClean="0">
                <a:latin typeface="Arial" charset="0"/>
                <a:cs typeface="Arial" charset="0"/>
              </a:rPr>
              <a:t> - отдел по работе с правообладателями.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smtClean="0">
                <a:solidFill>
                  <a:srgbClr val="0000FF"/>
                </a:solidFill>
                <a:latin typeface="Arial" charset="0"/>
                <a:cs typeface="Arial" charset="0"/>
              </a:rPr>
              <a:t>www.iprbookshop.ru</a:t>
            </a:r>
          </a:p>
        </p:txBody>
      </p:sp>
      <p:sp>
        <p:nvSpPr>
          <p:cNvPr id="92163" name="Shape 364"/>
          <p:cNvSpPr txBox="1">
            <a:spLocks noChangeArrowheads="1"/>
          </p:cNvSpPr>
          <p:nvPr/>
        </p:nvSpPr>
        <p:spPr bwMode="auto">
          <a:xfrm>
            <a:off x="50800" y="6418263"/>
            <a:ext cx="4778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05"/>
          <p:cNvSpPr txBox="1">
            <a:spLocks noChangeArrowheads="1"/>
          </p:cNvSpPr>
          <p:nvPr/>
        </p:nvSpPr>
        <p:spPr bwMode="auto">
          <a:xfrm>
            <a:off x="401638" y="858838"/>
            <a:ext cx="60991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just"/>
            <a:endParaRPr lang="ru-RU"/>
          </a:p>
        </p:txBody>
      </p:sp>
      <p:sp>
        <p:nvSpPr>
          <p:cNvPr id="38915" name="Shape 106"/>
          <p:cNvSpPr txBox="1">
            <a:spLocks noChangeArrowheads="1"/>
          </p:cNvSpPr>
          <p:nvPr/>
        </p:nvSpPr>
        <p:spPr bwMode="auto">
          <a:xfrm>
            <a:off x="2711450" y="187325"/>
            <a:ext cx="44942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/>
            <a:endParaRPr lang="ru-RU" sz="2000" b="1">
              <a:solidFill>
                <a:srgbClr val="38761D"/>
              </a:solidFill>
            </a:endParaRPr>
          </a:p>
          <a:p>
            <a:pPr algn="ctr"/>
            <a:endParaRPr lang="ru-RU" sz="2000" b="1">
              <a:solidFill>
                <a:srgbClr val="38761D"/>
              </a:solidFill>
            </a:endParaRPr>
          </a:p>
        </p:txBody>
      </p:sp>
      <p:sp>
        <p:nvSpPr>
          <p:cNvPr id="38916" name="Shape 107"/>
          <p:cNvSpPr txBox="1">
            <a:spLocks noChangeArrowheads="1"/>
          </p:cNvSpPr>
          <p:nvPr/>
        </p:nvSpPr>
        <p:spPr bwMode="auto">
          <a:xfrm>
            <a:off x="195263" y="6438900"/>
            <a:ext cx="4333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/>
          </a:p>
        </p:txBody>
      </p:sp>
      <p:sp>
        <p:nvSpPr>
          <p:cNvPr id="38917" name="Shape 108"/>
          <p:cNvSpPr txBox="1">
            <a:spLocks noChangeArrowheads="1"/>
          </p:cNvSpPr>
          <p:nvPr/>
        </p:nvSpPr>
        <p:spPr bwMode="auto">
          <a:xfrm>
            <a:off x="258763" y="2914650"/>
            <a:ext cx="3852862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indent="457200" algn="just">
              <a:lnSpc>
                <a:spcPct val="133000"/>
              </a:lnSpc>
              <a:spcAft>
                <a:spcPts val="800"/>
              </a:spcAft>
            </a:pPr>
            <a:endParaRPr lang="ru-RU" sz="1000"/>
          </a:p>
        </p:txBody>
      </p:sp>
      <p:sp>
        <p:nvSpPr>
          <p:cNvPr id="38918" name="Shape 109"/>
          <p:cNvSpPr txBox="1">
            <a:spLocks noChangeArrowheads="1"/>
          </p:cNvSpPr>
          <p:nvPr/>
        </p:nvSpPr>
        <p:spPr bwMode="auto">
          <a:xfrm>
            <a:off x="195263" y="4657725"/>
            <a:ext cx="344646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indent="457200" algn="just">
              <a:lnSpc>
                <a:spcPct val="133000"/>
              </a:lnSpc>
              <a:spcAft>
                <a:spcPts val="800"/>
              </a:spcAft>
            </a:pPr>
            <a:endParaRPr lang="ru-RU" sz="1200"/>
          </a:p>
        </p:txBody>
      </p:sp>
      <p:pic>
        <p:nvPicPr>
          <p:cNvPr id="38919" name="Shape 1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Shape 111"/>
          <p:cNvSpPr txBox="1">
            <a:spLocks noChangeArrowheads="1"/>
          </p:cNvSpPr>
          <p:nvPr/>
        </p:nvSpPr>
        <p:spPr bwMode="auto">
          <a:xfrm>
            <a:off x="1065213" y="1317625"/>
            <a:ext cx="48799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16"/>
          <p:cNvSpPr txBox="1">
            <a:spLocks noChangeArrowheads="1"/>
          </p:cNvSpPr>
          <p:nvPr/>
        </p:nvSpPr>
        <p:spPr bwMode="auto">
          <a:xfrm>
            <a:off x="727075" y="849313"/>
            <a:ext cx="80041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53000"/>
              </a:lnSpc>
              <a:spcBef>
                <a:spcPts val="200"/>
              </a:spcBef>
              <a:spcAft>
                <a:spcPts val="700"/>
              </a:spcAft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40962" name="Shape 1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22"/>
          <p:cNvSpPr txBox="1">
            <a:spLocks noChangeArrowheads="1"/>
          </p:cNvSpPr>
          <p:nvPr/>
        </p:nvSpPr>
        <p:spPr bwMode="auto">
          <a:xfrm>
            <a:off x="809625" y="866775"/>
            <a:ext cx="800258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53000"/>
              </a:lnSpc>
              <a:spcBef>
                <a:spcPts val="200"/>
              </a:spcBef>
              <a:spcAft>
                <a:spcPts val="700"/>
              </a:spcAft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43010" name="Shape 1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571625"/>
            <a:ext cx="8285163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Shape 124"/>
          <p:cNvSpPr txBox="1">
            <a:spLocks noChangeArrowheads="1"/>
          </p:cNvSpPr>
          <p:nvPr/>
        </p:nvSpPr>
        <p:spPr bwMode="auto">
          <a:xfrm>
            <a:off x="3365500" y="220663"/>
            <a:ext cx="4633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b="1">
                <a:solidFill>
                  <a:srgbClr val="274E13"/>
                </a:solidFill>
              </a:rPr>
              <a:t>Сервисы и функционал ЭБС IPRbooks</a:t>
            </a:r>
          </a:p>
        </p:txBody>
      </p:sp>
      <p:pic>
        <p:nvPicPr>
          <p:cNvPr id="43012" name="Shape 12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692150"/>
            <a:ext cx="45799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30"/>
          <p:cNvSpPr txBox="1">
            <a:spLocks noChangeArrowheads="1"/>
          </p:cNvSpPr>
          <p:nvPr/>
        </p:nvSpPr>
        <p:spPr bwMode="auto">
          <a:xfrm>
            <a:off x="2579688" y="93663"/>
            <a:ext cx="48498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38761D"/>
                </a:solidFill>
              </a:rPr>
              <a:t> Система и условия подписки на</a:t>
            </a:r>
          </a:p>
          <a:p>
            <a:pPr algn="ctr"/>
            <a:r>
              <a:rPr lang="ru-RU" sz="1800" b="1">
                <a:solidFill>
                  <a:srgbClr val="38761D"/>
                </a:solidFill>
              </a:rPr>
              <a:t>ЭБС IPRbooks - коллекции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14325" y="1746250"/>
            <a:ext cx="8394700" cy="4983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</a:pPr>
            <a:endParaRPr lang="ru-RU" b="1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</a:pPr>
            <a:endParaRPr lang="ru-RU"/>
          </a:p>
          <a:p>
            <a:pPr>
              <a:lnSpc>
                <a:spcPct val="115000"/>
              </a:lnSpc>
            </a:pPr>
            <a:endParaRPr lang="ru-RU"/>
          </a:p>
          <a:p>
            <a:pPr>
              <a:lnSpc>
                <a:spcPct val="115000"/>
              </a:lnSpc>
            </a:pPr>
            <a:endParaRPr lang="ru-RU"/>
          </a:p>
          <a:p>
            <a:pPr>
              <a:lnSpc>
                <a:spcPct val="115000"/>
              </a:lnSpc>
              <a:buClr>
                <a:srgbClr val="000000"/>
              </a:buClr>
              <a:buSzPct val="79000"/>
              <a:buFont typeface="Arial" charset="0"/>
              <a:buNone/>
            </a:pPr>
            <a:r>
              <a:rPr lang="ru-RU"/>
              <a:t>В ЭБС представлен  эксклюзивный каталог коллекций, на текущий момент доступно на выбор </a:t>
            </a:r>
            <a:r>
              <a:rPr lang="ru-RU" b="1" u="sng"/>
              <a:t>около 250 вариантов</a:t>
            </a:r>
            <a:r>
              <a:rPr lang="ru-RU"/>
              <a:t>.  Коллекции сформированы по двум основным ключевым направлениям</a:t>
            </a:r>
            <a:r>
              <a:rPr lang="ru-RU">
                <a:solidFill>
                  <a:srgbClr val="0000FF"/>
                </a:solidFill>
              </a:rPr>
              <a:t>: тематические и издательские </a:t>
            </a:r>
            <a:r>
              <a:rPr lang="ru-RU"/>
              <a:t> (в т.ч.  </a:t>
            </a:r>
            <a:r>
              <a:rPr lang="ru-RU">
                <a:solidFill>
                  <a:srgbClr val="0000FF"/>
                </a:solidFill>
              </a:rPr>
              <a:t>специализированные</a:t>
            </a:r>
            <a:r>
              <a:rPr lang="ru-RU"/>
              <a:t>) коллекции.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ct val="100000"/>
              <a:buFont typeface="Arial" charset="0"/>
              <a:buAutoNum type="arabicPeriod"/>
            </a:pPr>
            <a:r>
              <a:rPr lang="ru-RU" b="1"/>
              <a:t>Тематические коллекции</a:t>
            </a:r>
            <a:r>
              <a:rPr lang="ru-RU"/>
              <a:t> состоят из книг различных издательств и сформированы по новому </a:t>
            </a:r>
            <a:r>
              <a:rPr lang="ru-RU" b="1" u="sng">
                <a:solidFill>
                  <a:srgbClr val="0000FF"/>
                </a:solidFill>
              </a:rPr>
              <a:t>перечню УГС  </a:t>
            </a:r>
            <a:r>
              <a:rPr lang="ru-RU">
                <a:solidFill>
                  <a:srgbClr val="0000FF"/>
                </a:solidFill>
              </a:rPr>
              <a:t>(приказ Минобрнауки от 12.09.2013 № 1061).</a:t>
            </a:r>
            <a:r>
              <a:rPr lang="ru-RU"/>
              <a:t> Работа с этим видом коллекций позволяет максимально удовлетворить потребности в литературе по определенным  УГС и повысить книгообеспеченность.  В коллекции включены как книги, так и журналы по теме. Дополнительно к отдельным тематическим коллекциям могут предлагаться для подписки подборки из издательских коллекций.</a:t>
            </a:r>
          </a:p>
          <a:p>
            <a:pPr algn="just">
              <a:lnSpc>
                <a:spcPct val="147000"/>
              </a:lnSpc>
            </a:pPr>
            <a:r>
              <a:rPr lang="ru-RU"/>
              <a:t>Отличительной особенностью  подписки к   тематическим коллекциям  является </a:t>
            </a:r>
            <a:r>
              <a:rPr lang="ru-RU" i="1"/>
              <a:t>фиксированная оплата и бесплатные последующие обновления.</a:t>
            </a:r>
          </a:p>
          <a:p>
            <a:pPr algn="just">
              <a:lnSpc>
                <a:spcPct val="147000"/>
              </a:lnSpc>
              <a:buClr>
                <a:srgbClr val="000000"/>
              </a:buClr>
              <a:buSzPct val="100000"/>
              <a:buFont typeface="Arial" charset="0"/>
              <a:buAutoNum type="arabicPeriod" startAt="2"/>
            </a:pPr>
            <a:r>
              <a:rPr lang="ru-RU" b="1"/>
              <a:t>Издательские и специализированные коллекции - </a:t>
            </a:r>
            <a:r>
              <a:rPr lang="ru-RU"/>
              <a:t>этот  вариант позволяет выбрать книги конкретного издателя и подписаться на них. Отдельные издательские коллекции разбиты на тематические внутри группы (для более точечного подбора литературы и оптимизации стоимости подписки).  </a:t>
            </a:r>
          </a:p>
          <a:p>
            <a:pPr>
              <a:lnSpc>
                <a:spcPct val="115000"/>
              </a:lnSpc>
              <a:buClr>
                <a:srgbClr val="000000"/>
              </a:buClr>
              <a:buSzPct val="100000"/>
              <a:buFont typeface="Arial" charset="0"/>
              <a:buAutoNum type="arabicPeriod" startAt="3"/>
            </a:pPr>
            <a:r>
              <a:rPr lang="ru-RU" b="1"/>
              <a:t>Специализированные коллекции </a:t>
            </a:r>
            <a:r>
              <a:rPr lang="ru-RU"/>
              <a:t>- специальные проекты или коллекции, которые реализуются на нашей платформе.</a:t>
            </a:r>
          </a:p>
          <a:p>
            <a:pPr algn="ctr">
              <a:lnSpc>
                <a:spcPct val="115000"/>
              </a:lnSpc>
            </a:pPr>
            <a:r>
              <a:rPr lang="ru-RU"/>
              <a:t> </a:t>
            </a:r>
          </a:p>
          <a:p>
            <a:pPr>
              <a:lnSpc>
                <a:spcPct val="115000"/>
              </a:lnSpc>
            </a:pPr>
            <a:endParaRPr lang="ru-RU" sz="1800">
              <a:solidFill>
                <a:srgbClr val="274E13"/>
              </a:solidFill>
            </a:endParaRPr>
          </a:p>
        </p:txBody>
      </p:sp>
      <p:sp>
        <p:nvSpPr>
          <p:cNvPr id="45059" name="Shape 132"/>
          <p:cNvSpPr txBox="1">
            <a:spLocks noChangeArrowheads="1"/>
          </p:cNvSpPr>
          <p:nvPr/>
        </p:nvSpPr>
        <p:spPr bwMode="auto">
          <a:xfrm>
            <a:off x="600075" y="1141413"/>
            <a:ext cx="81613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 b="1">
                <a:solidFill>
                  <a:srgbClr val="0000FF"/>
                </a:solidFill>
              </a:rPr>
              <a:t>С 1 ноября 2014 года ЭБС IPRbooks введен в  работу новый модуль - подписка на коллекции.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37"/>
          <p:cNvSpPr txBox="1">
            <a:spLocks noChangeArrowheads="1"/>
          </p:cNvSpPr>
          <p:nvPr/>
        </p:nvSpPr>
        <p:spPr bwMode="auto">
          <a:xfrm>
            <a:off x="1254125" y="198438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47106" name="Shape 138"/>
          <p:cNvSpPr txBox="1">
            <a:spLocks noGrp="1"/>
          </p:cNvSpPr>
          <p:nvPr>
            <p:ph type="title"/>
          </p:nvPr>
        </p:nvSpPr>
        <p:spPr>
          <a:xfrm>
            <a:off x="2906713" y="101600"/>
            <a:ext cx="3951287" cy="469900"/>
          </a:xfrm>
        </p:spPr>
        <p:txBody>
          <a:bodyPr/>
          <a:lstStyle/>
          <a:p>
            <a:pPr marL="457200" indent="-342900" algn="r" eaLnBrk="1" hangingPunct="1">
              <a:lnSpc>
                <a:spcPct val="115000"/>
              </a:lnSpc>
              <a:spcBef>
                <a:spcPct val="0"/>
              </a:spcBef>
              <a:buClr>
                <a:srgbClr val="38761D"/>
              </a:buClr>
              <a:buSzTx/>
              <a:buFontTx/>
              <a:buAutoNum type="arabicPeriod"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Тематические коллекции</a:t>
            </a:r>
          </a:p>
        </p:txBody>
      </p:sp>
      <p:sp>
        <p:nvSpPr>
          <p:cNvPr id="47107" name="Shape 139"/>
          <p:cNvSpPr txBox="1">
            <a:spLocks noChangeArrowheads="1"/>
          </p:cNvSpPr>
          <p:nvPr/>
        </p:nvSpPr>
        <p:spPr bwMode="auto">
          <a:xfrm>
            <a:off x="271463" y="827088"/>
            <a:ext cx="38782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/>
          </a:p>
        </p:txBody>
      </p:sp>
      <p:pic>
        <p:nvPicPr>
          <p:cNvPr id="47108" name="Shape 1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571500"/>
            <a:ext cx="8656638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145"/>
          <p:cNvSpPr txBox="1">
            <a:spLocks noChangeArrowheads="1"/>
          </p:cNvSpPr>
          <p:nvPr/>
        </p:nvSpPr>
        <p:spPr bwMode="auto">
          <a:xfrm>
            <a:off x="1254125" y="198438"/>
            <a:ext cx="66357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2400" b="1">
                <a:solidFill>
                  <a:srgbClr val="749543"/>
                </a:solidFill>
              </a:rPr>
              <a:t> </a:t>
            </a:r>
          </a:p>
        </p:txBody>
      </p:sp>
      <p:sp>
        <p:nvSpPr>
          <p:cNvPr id="49154" name="Shape 146"/>
          <p:cNvSpPr txBox="1">
            <a:spLocks noGrp="1"/>
          </p:cNvSpPr>
          <p:nvPr>
            <p:ph type="title"/>
          </p:nvPr>
        </p:nvSpPr>
        <p:spPr>
          <a:xfrm>
            <a:off x="3049588" y="101600"/>
            <a:ext cx="4352925" cy="66675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Тематические коллекции. </a:t>
            </a:r>
            <a:b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ru-RU" sz="1800" smtClean="0">
                <a:solidFill>
                  <a:srgbClr val="38761D"/>
                </a:solidFill>
                <a:latin typeface="Arial" charset="0"/>
                <a:cs typeface="Arial" charset="0"/>
                <a:sym typeface="Arial" charset="0"/>
              </a:rPr>
              <a:t> Доступ к архивам журнала</a:t>
            </a:r>
          </a:p>
        </p:txBody>
      </p:sp>
      <p:sp>
        <p:nvSpPr>
          <p:cNvPr id="49155" name="Shape 147"/>
          <p:cNvSpPr txBox="1">
            <a:spLocks noChangeArrowheads="1"/>
          </p:cNvSpPr>
          <p:nvPr/>
        </p:nvSpPr>
        <p:spPr bwMode="auto">
          <a:xfrm>
            <a:off x="271463" y="827088"/>
            <a:ext cx="387826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/>
          </a:p>
        </p:txBody>
      </p:sp>
      <p:pic>
        <p:nvPicPr>
          <p:cNvPr id="49156" name="Shape 1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768350"/>
            <a:ext cx="86963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Microsoft Office PowerPoint</Application>
  <PresentationFormat>Экран (4:3)</PresentationFormat>
  <Paragraphs>218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Custom Theme</vt:lpstr>
      <vt:lpstr>Custom Theme</vt:lpstr>
      <vt:lpstr>Custom Theme</vt:lpstr>
      <vt:lpstr>Custom Theme</vt:lpstr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Тематические коллекции</vt:lpstr>
      <vt:lpstr>Тематические коллекции.   Доступ к архивам журнала</vt:lpstr>
      <vt:lpstr>Издательские коллекции  </vt:lpstr>
      <vt:lpstr>Специализированные  коллекции </vt:lpstr>
      <vt:lpstr>Сводная и</vt:lpstr>
      <vt:lpstr>Слайд 13</vt:lpstr>
      <vt:lpstr>Каталог бесплатной литературы  ЭБС -  доступ к фондам публичных библиотек</vt:lpstr>
      <vt:lpstr> </vt:lpstr>
      <vt:lpstr> </vt:lpstr>
      <vt:lpstr> </vt:lpstr>
      <vt:lpstr> </vt:lpstr>
      <vt:lpstr> Специальный проект «IPRbooks»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     Программы ЭБС IPRbooks по интеграции. </vt:lpstr>
      <vt:lpstr>УНИВЕРСАЛЬНЫЙ МОДУЛЬ ИНТЕГРАЦИИ С ПОРТАЛАМИ И САЙТАМИ ВУЗА</vt:lpstr>
      <vt:lpstr>План развития на 2015 год</vt:lpstr>
      <vt:lpstr>  Контакты для оперативной связи: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</cp:revision>
  <dcterms:modified xsi:type="dcterms:W3CDTF">2014-12-23T12:14:53Z</dcterms:modified>
</cp:coreProperties>
</file>